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2" r:id="rId2"/>
    <p:sldId id="26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13BA-34CC-449C-A68D-474E718FD1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179346-360A-409B-A922-E427622781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A26C40-1649-419A-9181-6A525825E454}"/>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5" name="Footer Placeholder 4">
            <a:extLst>
              <a:ext uri="{FF2B5EF4-FFF2-40B4-BE49-F238E27FC236}">
                <a16:creationId xmlns:a16="http://schemas.microsoft.com/office/drawing/2014/main" id="{71841FB1-42C6-40DD-86DD-3120FF755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8CA28E-CB70-46E3-B27D-639D7DFF492C}"/>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909856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2B2A7-2359-48A7-9CF9-5C532EBE8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03790D-5400-4975-9D04-BDB79EF9B5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7E424B-5497-4D87-9CC8-1330DE712864}"/>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5" name="Footer Placeholder 4">
            <a:extLst>
              <a:ext uri="{FF2B5EF4-FFF2-40B4-BE49-F238E27FC236}">
                <a16:creationId xmlns:a16="http://schemas.microsoft.com/office/drawing/2014/main" id="{72A8F2BF-4A63-4ACC-BA70-97F3BEDF4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1DBEF-B1D5-4C47-B9AD-3BF76469950C}"/>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181796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CA9B-4124-4FA7-91CB-6C264DE1DD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45C178-3E2D-4D8E-8C53-09CAEE38E2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6A29BC-2EC8-4010-A7B3-4DCBECEA78A2}"/>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5" name="Footer Placeholder 4">
            <a:extLst>
              <a:ext uri="{FF2B5EF4-FFF2-40B4-BE49-F238E27FC236}">
                <a16:creationId xmlns:a16="http://schemas.microsoft.com/office/drawing/2014/main" id="{2D3CE731-7E57-4835-B1C0-2BFBDCF87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E21F2-2A52-4B96-B2D9-98E7C1A565FA}"/>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367745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4CE54-6B63-46AC-8DE1-260ACBBFD8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28B9A-01B8-43CE-977D-8D77B835B9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ED123D-1BA2-4E0E-9FEA-525D7AD419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E1753D-872E-4D42-A27E-B6AE21D92742}"/>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6" name="Footer Placeholder 5">
            <a:extLst>
              <a:ext uri="{FF2B5EF4-FFF2-40B4-BE49-F238E27FC236}">
                <a16:creationId xmlns:a16="http://schemas.microsoft.com/office/drawing/2014/main" id="{9BDCAFE7-85E8-484D-A1BB-E07526A9C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CCB7D-EFAC-46AF-A5E4-D584C83DB9C0}"/>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270819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7F13-3C46-4C30-9A53-B26600BE26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831905-E3C6-48F0-9D6C-C29EAB939B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BA922D-B597-436E-BC07-56124F08F3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C09C54-FD8D-42A2-BCA3-0367B0916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BFC721-31EB-4669-92BB-75CFD14D5C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C76FC5-F6F1-4B7C-BEC7-B39EC86703F0}"/>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8" name="Footer Placeholder 7">
            <a:extLst>
              <a:ext uri="{FF2B5EF4-FFF2-40B4-BE49-F238E27FC236}">
                <a16:creationId xmlns:a16="http://schemas.microsoft.com/office/drawing/2014/main" id="{C7F953B7-A341-4D02-A689-197E41A5FB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7498EC-E406-4B60-A5C0-C67B6530168A}"/>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3496147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3287-E010-4A91-B56B-893421DB5E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D1DF14-3298-483E-B444-DC8EBAB30A0A}"/>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4" name="Footer Placeholder 3">
            <a:extLst>
              <a:ext uri="{FF2B5EF4-FFF2-40B4-BE49-F238E27FC236}">
                <a16:creationId xmlns:a16="http://schemas.microsoft.com/office/drawing/2014/main" id="{B8CFB67E-3255-4F8E-A182-AFB9D6C9E6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94C03B-BE5F-4005-AC51-C66C923EA973}"/>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420893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96DC42-FAB8-46E1-AA8F-29EC3001FB8D}"/>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3" name="Footer Placeholder 2">
            <a:extLst>
              <a:ext uri="{FF2B5EF4-FFF2-40B4-BE49-F238E27FC236}">
                <a16:creationId xmlns:a16="http://schemas.microsoft.com/office/drawing/2014/main" id="{94156A55-CAD7-41A1-9480-56937B6EE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5DF917-A988-40C3-9D2F-43E25A941B93}"/>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1258360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4228-DE77-4ECE-8AF2-21B53AC688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8A77CE-87E7-46DB-83C6-168062DA3D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74CE7-0279-4E05-AD59-60BEEF560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29DF02-64E8-483F-8408-750774BD6A3F}"/>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6" name="Footer Placeholder 5">
            <a:extLst>
              <a:ext uri="{FF2B5EF4-FFF2-40B4-BE49-F238E27FC236}">
                <a16:creationId xmlns:a16="http://schemas.microsoft.com/office/drawing/2014/main" id="{29618B80-CDEA-471F-B9EE-96799B7CE0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6F20F9-7081-4B47-B0D9-3BA1654EF042}"/>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146586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A3130-1019-4DA4-B347-5071E45079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1F2CB1-F415-4EE8-B9B4-720D51317B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C6E0FB-EA2A-4CF6-B82A-60A63905F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A4A4E5-7A62-40BD-BBF8-98370FEFEA76}"/>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6" name="Footer Placeholder 5">
            <a:extLst>
              <a:ext uri="{FF2B5EF4-FFF2-40B4-BE49-F238E27FC236}">
                <a16:creationId xmlns:a16="http://schemas.microsoft.com/office/drawing/2014/main" id="{8B928C73-06EB-4226-B491-48E9256199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558A7-8928-4A7F-96CC-AB1A2AC9FD72}"/>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3892337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E632-1EBE-4F7F-9658-116DDE91CA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6FF896-9B4A-498A-A4DE-BB5EA58971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2E4072-8ED5-47E3-B3A9-558DB2FA77AF}"/>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5" name="Footer Placeholder 4">
            <a:extLst>
              <a:ext uri="{FF2B5EF4-FFF2-40B4-BE49-F238E27FC236}">
                <a16:creationId xmlns:a16="http://schemas.microsoft.com/office/drawing/2014/main" id="{3733038E-B4A1-4DF2-9F90-BC1F6E5314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9E633-2F97-40D2-A2F6-BA897B55D496}"/>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230463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D584FE-4C2F-439D-A39E-4FFFE4D0D6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C84C25-4940-4207-9D25-8C8CA8C283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639BC5-7E51-48A5-AF12-0CA2ED68220C}"/>
              </a:ext>
            </a:extLst>
          </p:cNvPr>
          <p:cNvSpPr>
            <a:spLocks noGrp="1"/>
          </p:cNvSpPr>
          <p:nvPr>
            <p:ph type="dt" sz="half" idx="10"/>
          </p:nvPr>
        </p:nvSpPr>
        <p:spPr/>
        <p:txBody>
          <a:bodyPr/>
          <a:lstStyle/>
          <a:p>
            <a:fld id="{9F64FC28-0F1B-4C47-8991-A455F759FD3A}" type="datetimeFigureOut">
              <a:rPr lang="en-US" smtClean="0"/>
              <a:t>7/21/2022</a:t>
            </a:fld>
            <a:endParaRPr lang="en-US"/>
          </a:p>
        </p:txBody>
      </p:sp>
      <p:sp>
        <p:nvSpPr>
          <p:cNvPr id="5" name="Footer Placeholder 4">
            <a:extLst>
              <a:ext uri="{FF2B5EF4-FFF2-40B4-BE49-F238E27FC236}">
                <a16:creationId xmlns:a16="http://schemas.microsoft.com/office/drawing/2014/main" id="{D937A329-77BA-4815-9D13-482397922F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03B56F-EB2B-41F8-B8FE-5249482D5AFF}"/>
              </a:ext>
            </a:extLst>
          </p:cNvPr>
          <p:cNvSpPr>
            <a:spLocks noGrp="1"/>
          </p:cNvSpPr>
          <p:nvPr>
            <p:ph type="sldNum" sz="quarter" idx="12"/>
          </p:nvPr>
        </p:nvSpPr>
        <p:spPr/>
        <p:txBody>
          <a:bodyPr/>
          <a:lstStyle/>
          <a:p>
            <a:fld id="{FDFC54F9-E435-4E2C-9822-69CCCAE40C3C}" type="slidenum">
              <a:rPr lang="en-US" smtClean="0"/>
              <a:t>‹#›</a:t>
            </a:fld>
            <a:endParaRPr lang="en-US"/>
          </a:p>
        </p:txBody>
      </p:sp>
    </p:spTree>
    <p:extLst>
      <p:ext uri="{BB962C8B-B14F-4D97-AF65-F5344CB8AC3E}">
        <p14:creationId xmlns:p14="http://schemas.microsoft.com/office/powerpoint/2010/main" val="2377152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3E3BA5-99FB-4EAB-BA9A-F310120822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D32BA3-2E0C-471F-8C12-971546C55D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5428DC-9EAB-4025-A633-DEB3DEB7B1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64FC28-0F1B-4C47-8991-A455F759FD3A}" type="datetimeFigureOut">
              <a:rPr lang="en-US" smtClean="0"/>
              <a:t>7/21/2022</a:t>
            </a:fld>
            <a:endParaRPr lang="en-US"/>
          </a:p>
        </p:txBody>
      </p:sp>
      <p:sp>
        <p:nvSpPr>
          <p:cNvPr id="5" name="Footer Placeholder 4">
            <a:extLst>
              <a:ext uri="{FF2B5EF4-FFF2-40B4-BE49-F238E27FC236}">
                <a16:creationId xmlns:a16="http://schemas.microsoft.com/office/drawing/2014/main" id="{5BF3778A-422D-4810-AE9C-006F17DA53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85E4B3-0238-4CFA-8F58-C088E7C11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C54F9-E435-4E2C-9822-69CCCAE40C3C}" type="slidenum">
              <a:rPr lang="en-US" smtClean="0"/>
              <a:t>‹#›</a:t>
            </a:fld>
            <a:endParaRPr lang="en-US"/>
          </a:p>
        </p:txBody>
      </p:sp>
    </p:spTree>
    <p:extLst>
      <p:ext uri="{BB962C8B-B14F-4D97-AF65-F5344CB8AC3E}">
        <p14:creationId xmlns:p14="http://schemas.microsoft.com/office/powerpoint/2010/main" val="4001635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B223-A145-444C-9D6A-541AE8D2C568}"/>
              </a:ext>
            </a:extLst>
          </p:cNvPr>
          <p:cNvSpPr>
            <a:spLocks noGrp="1"/>
          </p:cNvSpPr>
          <p:nvPr>
            <p:ph type="title"/>
          </p:nvPr>
        </p:nvSpPr>
        <p:spPr>
          <a:xfrm>
            <a:off x="980768" y="508000"/>
            <a:ext cx="10230464" cy="673100"/>
          </a:xfrm>
        </p:spPr>
        <p:txBody>
          <a:bodyPr/>
          <a:lstStyle/>
          <a:p>
            <a:r>
              <a:rPr lang="en-US" sz="3600" dirty="0"/>
              <a:t>What do Agents say?  </a:t>
            </a:r>
            <a:r>
              <a:rPr lang="en-US" sz="2400" dirty="0"/>
              <a:t>Elevator Pitches - Possible Talk Tracks</a:t>
            </a:r>
            <a:endParaRPr lang="en-US" dirty="0"/>
          </a:p>
        </p:txBody>
      </p:sp>
      <p:sp>
        <p:nvSpPr>
          <p:cNvPr id="3" name="Content Placeholder 2">
            <a:extLst>
              <a:ext uri="{FF2B5EF4-FFF2-40B4-BE49-F238E27FC236}">
                <a16:creationId xmlns:a16="http://schemas.microsoft.com/office/drawing/2014/main" id="{E4C40143-1D81-4074-A91F-777DC2A7204B}"/>
              </a:ext>
            </a:extLst>
          </p:cNvPr>
          <p:cNvSpPr>
            <a:spLocks noGrp="1"/>
          </p:cNvSpPr>
          <p:nvPr>
            <p:ph idx="1"/>
          </p:nvPr>
        </p:nvSpPr>
        <p:spPr>
          <a:xfrm>
            <a:off x="980768" y="775855"/>
            <a:ext cx="10230464" cy="5902035"/>
          </a:xfrm>
        </p:spPr>
        <p:txBody>
          <a:bodyPr>
            <a:normAutofit fontScale="92500" lnSpcReduction="10000"/>
          </a:bodyPr>
          <a:lstStyle/>
          <a:p>
            <a:pPr marL="342900" indent="-342900">
              <a:buAutoNum type="arabicPeriod"/>
            </a:pPr>
            <a:endParaRPr lang="en-US" dirty="0"/>
          </a:p>
          <a:p>
            <a:pPr marL="342900" indent="-342900">
              <a:buAutoNum type="arabicPeriod"/>
            </a:pPr>
            <a:r>
              <a:rPr lang="en-US" dirty="0"/>
              <a:t>Credit Reports and Compliance Protection</a:t>
            </a:r>
            <a:r>
              <a:rPr lang="en-US" b="0" i="0" dirty="0">
                <a:effectLst/>
              </a:rPr>
              <a:t>​…</a:t>
            </a:r>
          </a:p>
          <a:p>
            <a:pPr marL="0" indent="0">
              <a:buNone/>
            </a:pPr>
            <a:endParaRPr lang="en-US" b="0" i="0" dirty="0">
              <a:effectLst/>
            </a:endParaRPr>
          </a:p>
          <a:p>
            <a:pPr lvl="1" fontAlgn="base"/>
            <a:r>
              <a:rPr lang="en-US" b="0" i="0" u="none" strike="noStrike" dirty="0">
                <a:effectLst/>
              </a:rPr>
              <a:t>Would you be interested in an instant Cost Reduction on your Credit Reports and Compliance without changing your </a:t>
            </a:r>
            <a:r>
              <a:rPr lang="en-US" dirty="0"/>
              <a:t>current</a:t>
            </a:r>
            <a:r>
              <a:rPr lang="en-US" b="0" i="0" u="none" strike="noStrike" dirty="0">
                <a:effectLst/>
              </a:rPr>
              <a:t> process?</a:t>
            </a:r>
          </a:p>
          <a:p>
            <a:pPr lvl="1" fontAlgn="base"/>
            <a:r>
              <a:rPr lang="en-US" dirty="0"/>
              <a:t>On average 700credit can save a dealer 10-30% or more off their current bill.</a:t>
            </a:r>
            <a:r>
              <a:rPr lang="en-US" b="0" i="0" dirty="0">
                <a:effectLst/>
              </a:rPr>
              <a:t>​</a:t>
            </a:r>
          </a:p>
          <a:p>
            <a:pPr lvl="1" fontAlgn="base"/>
            <a:r>
              <a:rPr lang="en-US" b="0" i="0" u="none" strike="noStrike" dirty="0">
                <a:effectLst/>
              </a:rPr>
              <a:t>Where is your dealership pulling Credit and Compliance today?  </a:t>
            </a:r>
            <a:r>
              <a:rPr lang="en-US" b="0" i="0" dirty="0">
                <a:effectLst/>
              </a:rPr>
              <a:t>​</a:t>
            </a:r>
          </a:p>
          <a:p>
            <a:pPr lvl="1" fontAlgn="base"/>
            <a:r>
              <a:rPr lang="en-US" b="0" i="0" u="none" strike="noStrike" dirty="0">
                <a:effectLst/>
              </a:rPr>
              <a:t>What if your </a:t>
            </a:r>
            <a:r>
              <a:rPr lang="en-US" dirty="0"/>
              <a:t>store</a:t>
            </a:r>
            <a:r>
              <a:rPr lang="en-US" b="0" i="0" u="none" strike="noStrike" dirty="0">
                <a:effectLst/>
              </a:rPr>
              <a:t> could access Credit and Compliance right from within your CRM? </a:t>
            </a:r>
            <a:r>
              <a:rPr lang="en-US" b="0" i="0" dirty="0">
                <a:effectLst/>
              </a:rPr>
              <a:t>​​</a:t>
            </a:r>
          </a:p>
          <a:p>
            <a:pPr lvl="1" fontAlgn="base"/>
            <a:r>
              <a:rPr lang="en-US" b="0" i="0" u="none" strike="noStrike" dirty="0">
                <a:effectLst/>
              </a:rPr>
              <a:t>Who </a:t>
            </a:r>
            <a:r>
              <a:rPr lang="en-US" dirty="0"/>
              <a:t>should I have our Credit expert call</a:t>
            </a:r>
            <a:r>
              <a:rPr lang="en-US" b="0" i="0" u="none" strike="noStrike" dirty="0">
                <a:effectLst/>
              </a:rPr>
              <a:t>?  Should they call you or would you prefer they call another manager? </a:t>
            </a:r>
            <a:r>
              <a:rPr lang="en-US" b="0" i="0" dirty="0">
                <a:effectLst/>
              </a:rPr>
              <a:t>​</a:t>
            </a:r>
          </a:p>
          <a:p>
            <a:pPr lvl="1" fontAlgn="base"/>
            <a:r>
              <a:rPr lang="en-US" dirty="0"/>
              <a:t>Could I get your current </a:t>
            </a:r>
            <a:r>
              <a:rPr lang="en-US" b="0" i="0" u="none" strike="noStrike" dirty="0">
                <a:effectLst/>
              </a:rPr>
              <a:t>Credit Report bill for 700Credit to do a quick &amp; </a:t>
            </a:r>
            <a:r>
              <a:rPr lang="en-US" dirty="0"/>
              <a:t>exact </a:t>
            </a:r>
            <a:r>
              <a:rPr lang="en-US" b="0" i="0" u="none" strike="noStrike" dirty="0">
                <a:effectLst/>
              </a:rPr>
              <a:t>analysis of what and where the Cost Savings </a:t>
            </a:r>
            <a:r>
              <a:rPr lang="en-US" b="0" i="0" dirty="0">
                <a:effectLst/>
              </a:rPr>
              <a:t>​will be, which will speed the process? </a:t>
            </a:r>
          </a:p>
          <a:p>
            <a:pPr lvl="1" fontAlgn="base"/>
            <a:r>
              <a:rPr lang="en-US" b="0" i="0" u="none" strike="noStrike" dirty="0">
                <a:effectLst/>
              </a:rPr>
              <a:t>If the Credit Report bill cannot be attained, then always ask these things and this will help guide us to close the deal faster. </a:t>
            </a:r>
            <a:r>
              <a:rPr lang="en-US" b="0" i="0" dirty="0">
                <a:effectLst/>
              </a:rPr>
              <a:t>​</a:t>
            </a:r>
          </a:p>
          <a:p>
            <a:pPr lvl="2" fontAlgn="base"/>
            <a:r>
              <a:rPr lang="en-US" sz="2400" b="0" i="0" u="none" strike="noStrike" dirty="0">
                <a:effectLst/>
              </a:rPr>
              <a:t>Where do they pull credit today…through what system? AppOne, Lightspeed, Wayne Reaves, Frazer? </a:t>
            </a:r>
            <a:r>
              <a:rPr lang="en-US" sz="2400" b="0" i="0" dirty="0">
                <a:effectLst/>
              </a:rPr>
              <a:t>​</a:t>
            </a:r>
          </a:p>
          <a:p>
            <a:pPr lvl="2" fontAlgn="base"/>
            <a:r>
              <a:rPr lang="en-US" sz="2400" b="0" i="0" u="none" strike="noStrike" dirty="0">
                <a:effectLst/>
              </a:rPr>
              <a:t>Who do they use for their credit reports? Credco? </a:t>
            </a:r>
            <a:endParaRPr lang="en-US" sz="2400" dirty="0"/>
          </a:p>
        </p:txBody>
      </p:sp>
    </p:spTree>
    <p:extLst>
      <p:ext uri="{BB962C8B-B14F-4D97-AF65-F5344CB8AC3E}">
        <p14:creationId xmlns:p14="http://schemas.microsoft.com/office/powerpoint/2010/main" val="165762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733D-3525-4E69-B17F-54E639AB9059}"/>
              </a:ext>
            </a:extLst>
          </p:cNvPr>
          <p:cNvSpPr>
            <a:spLocks noGrp="1"/>
          </p:cNvSpPr>
          <p:nvPr>
            <p:ph type="title"/>
          </p:nvPr>
        </p:nvSpPr>
        <p:spPr>
          <a:xfrm>
            <a:off x="905164" y="365125"/>
            <a:ext cx="10306068" cy="807893"/>
          </a:xfrm>
        </p:spPr>
        <p:txBody>
          <a:bodyPr>
            <a:normAutofit/>
          </a:bodyPr>
          <a:lstStyle/>
          <a:p>
            <a:r>
              <a:rPr lang="en-US" sz="3600" dirty="0"/>
              <a:t>What do Agents say?</a:t>
            </a:r>
            <a:r>
              <a:rPr lang="en-US" dirty="0"/>
              <a:t>  </a:t>
            </a:r>
            <a:r>
              <a:rPr lang="en-US" sz="2400" dirty="0"/>
              <a:t>Elevator Pitches - Possible Talk Tracks</a:t>
            </a:r>
          </a:p>
        </p:txBody>
      </p:sp>
      <p:sp>
        <p:nvSpPr>
          <p:cNvPr id="3" name="Content Placeholder 2">
            <a:extLst>
              <a:ext uri="{FF2B5EF4-FFF2-40B4-BE49-F238E27FC236}">
                <a16:creationId xmlns:a16="http://schemas.microsoft.com/office/drawing/2014/main" id="{4C4E8AB8-C7B6-4954-ACFC-DE6CA2FC55DD}"/>
              </a:ext>
            </a:extLst>
          </p:cNvPr>
          <p:cNvSpPr>
            <a:spLocks noGrp="1"/>
          </p:cNvSpPr>
          <p:nvPr>
            <p:ph idx="1"/>
          </p:nvPr>
        </p:nvSpPr>
        <p:spPr>
          <a:xfrm>
            <a:off x="980768" y="1173018"/>
            <a:ext cx="10877857" cy="5491942"/>
          </a:xfrm>
        </p:spPr>
        <p:txBody>
          <a:bodyPr>
            <a:normAutofit fontScale="92500" lnSpcReduction="20000"/>
          </a:bodyPr>
          <a:lstStyle/>
          <a:p>
            <a:pPr marL="0" indent="0">
              <a:buNone/>
            </a:pPr>
            <a:r>
              <a:rPr lang="en-US" dirty="0"/>
              <a:t>2. Soft Pulls…A faster, more accurate process to increase closing % and create more sales.</a:t>
            </a:r>
          </a:p>
          <a:p>
            <a:pPr marL="0" indent="0">
              <a:buNone/>
            </a:pPr>
            <a:endParaRPr lang="en-US" dirty="0"/>
          </a:p>
          <a:p>
            <a:pPr lvl="1" fontAlgn="base"/>
            <a:r>
              <a:rPr lang="en-US" b="0" i="0" u="none" strike="noStrike" dirty="0">
                <a:effectLst/>
              </a:rPr>
              <a:t>Wouldn’t it be nice if we could instantly see live credit report information or the equity position of everyone that walked into your store upfront in the sales process? </a:t>
            </a:r>
            <a:r>
              <a:rPr lang="en-US" b="0" i="0" dirty="0">
                <a:effectLst/>
              </a:rPr>
              <a:t>​</a:t>
            </a:r>
          </a:p>
          <a:p>
            <a:pPr lvl="1" fontAlgn="base"/>
            <a:r>
              <a:rPr lang="en-US" b="0" i="0" u="none" strike="noStrike" dirty="0">
                <a:effectLst/>
              </a:rPr>
              <a:t>Just imagine getting a live FICO score, interest rate, payment, payoff, original loan, remaining loan, times late on the loan, joint or single loan, term, remaining term, revolving credit available and if the customer has recently applied for a car loan, before the sales process starts….with just a name and address and NO SS# needed and this will not harm the consumers score!! </a:t>
            </a:r>
            <a:r>
              <a:rPr lang="en-US" b="0" i="0" dirty="0">
                <a:effectLst/>
              </a:rPr>
              <a:t>​</a:t>
            </a:r>
          </a:p>
          <a:p>
            <a:pPr lvl="1" fontAlgn="base"/>
            <a:r>
              <a:rPr lang="en-US" b="0" i="0" u="none" strike="noStrike" dirty="0">
                <a:effectLst/>
              </a:rPr>
              <a:t>Wouldn’t this speed the process, create a more accurate process, close more deals and hold more gross profit? </a:t>
            </a:r>
            <a:r>
              <a:rPr lang="en-US" b="0" i="0" dirty="0">
                <a:effectLst/>
              </a:rPr>
              <a:t>​</a:t>
            </a:r>
          </a:p>
          <a:p>
            <a:pPr lvl="1" fontAlgn="base"/>
            <a:r>
              <a:rPr lang="en-US" b="0" i="0" u="none" strike="noStrike" dirty="0">
                <a:effectLst/>
              </a:rPr>
              <a:t>How many deals do you think that information upfront would save from walking out of your store because you started down the wrong path with the customer? </a:t>
            </a:r>
          </a:p>
          <a:p>
            <a:pPr lvl="1" fontAlgn="base"/>
            <a:r>
              <a:rPr lang="en-US" dirty="0"/>
              <a:t>Wouldn’t having this information help you to remarket to the consumers that walked out without buying on the initial visit?</a:t>
            </a:r>
            <a:endParaRPr lang="en-US" b="0" i="0" dirty="0">
              <a:effectLst/>
            </a:endParaRPr>
          </a:p>
          <a:p>
            <a:pPr lvl="1" fontAlgn="base"/>
            <a:r>
              <a:rPr lang="en-US" b="0" i="0" u="none" strike="noStrike" dirty="0">
                <a:effectLst/>
              </a:rPr>
              <a:t>What if I told you the cost for this information is about </a:t>
            </a:r>
            <a:r>
              <a:rPr lang="en-US" dirty="0"/>
              <a:t>1/3</a:t>
            </a:r>
            <a:r>
              <a:rPr lang="en-US" b="0" i="0" u="none" strike="noStrike" dirty="0">
                <a:effectLst/>
              </a:rPr>
              <a:t> of what a </a:t>
            </a:r>
            <a:r>
              <a:rPr lang="en-US" dirty="0"/>
              <a:t>credit report</a:t>
            </a:r>
            <a:r>
              <a:rPr lang="en-US" b="0" i="0" u="none" strike="noStrike" dirty="0">
                <a:effectLst/>
              </a:rPr>
              <a:t> costs</a:t>
            </a:r>
            <a:r>
              <a:rPr lang="en-US" dirty="0"/>
              <a:t>?</a:t>
            </a:r>
            <a:r>
              <a:rPr lang="en-US" b="0" i="0" u="none" strike="noStrike" dirty="0">
                <a:effectLst/>
              </a:rPr>
              <a:t>           </a:t>
            </a:r>
          </a:p>
          <a:p>
            <a:pPr lvl="1" fontAlgn="base"/>
            <a:r>
              <a:rPr lang="en-US" b="0" i="0" u="none" strike="noStrike" dirty="0">
                <a:effectLst/>
              </a:rPr>
              <a:t>What if I told you the cost for this information is only about $1.50 per pull?</a:t>
            </a:r>
            <a:r>
              <a:rPr lang="en-US" b="0" i="0" dirty="0">
                <a:effectLst/>
              </a:rPr>
              <a:t>​</a:t>
            </a:r>
          </a:p>
          <a:p>
            <a:pPr marL="0" indent="0">
              <a:buNone/>
            </a:pPr>
            <a:endParaRPr lang="en-US" sz="2400" dirty="0"/>
          </a:p>
          <a:p>
            <a:endParaRPr lang="en-US" dirty="0"/>
          </a:p>
        </p:txBody>
      </p:sp>
    </p:spTree>
    <p:extLst>
      <p:ext uri="{BB962C8B-B14F-4D97-AF65-F5344CB8AC3E}">
        <p14:creationId xmlns:p14="http://schemas.microsoft.com/office/powerpoint/2010/main" val="10673868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450</Words>
  <Application>Microsoft Office PowerPoint</Application>
  <PresentationFormat>Widescreen</PresentationFormat>
  <Paragraphs>23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What do Agents say?  Elevator Pitches - Possible Talk Tracks</vt:lpstr>
      <vt:lpstr>What do Agents say?  Elevator Pitches - Possible Talk Tracks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Agents say?  Elevator Pitches - Possible Talk Tracks</dc:title>
  <dc:creator>Britney Fischer</dc:creator>
  <cp:lastModifiedBy>Britney Fischer</cp:lastModifiedBy>
  <cp:revision>1</cp:revision>
  <dcterms:created xsi:type="dcterms:W3CDTF">2022-07-21T15:58:32Z</dcterms:created>
  <dcterms:modified xsi:type="dcterms:W3CDTF">2022-07-21T16:03:00Z</dcterms:modified>
</cp:coreProperties>
</file>