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0"/>
  </p:handoutMasterIdLst>
  <p:sldIdLst>
    <p:sldId id="256" r:id="rId2"/>
    <p:sldId id="301" r:id="rId3"/>
    <p:sldId id="263" r:id="rId4"/>
    <p:sldId id="317" r:id="rId5"/>
    <p:sldId id="276" r:id="rId6"/>
    <p:sldId id="293" r:id="rId7"/>
    <p:sldId id="281" r:id="rId8"/>
    <p:sldId id="303" r:id="rId9"/>
    <p:sldId id="266" r:id="rId10"/>
    <p:sldId id="306" r:id="rId11"/>
    <p:sldId id="310" r:id="rId12"/>
    <p:sldId id="307" r:id="rId13"/>
    <p:sldId id="289" r:id="rId14"/>
    <p:sldId id="304" r:id="rId15"/>
    <p:sldId id="297" r:id="rId16"/>
    <p:sldId id="311" r:id="rId17"/>
    <p:sldId id="308" r:id="rId18"/>
    <p:sldId id="312" r:id="rId19"/>
    <p:sldId id="267" r:id="rId20"/>
    <p:sldId id="291" r:id="rId21"/>
    <p:sldId id="290" r:id="rId22"/>
    <p:sldId id="285" r:id="rId23"/>
    <p:sldId id="299" r:id="rId24"/>
    <p:sldId id="260" r:id="rId25"/>
    <p:sldId id="300" r:id="rId26"/>
    <p:sldId id="315" r:id="rId27"/>
    <p:sldId id="318" r:id="rId28"/>
    <p:sldId id="31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32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79" autoAdjust="0"/>
    <p:restoredTop sz="94660"/>
  </p:normalViewPr>
  <p:slideViewPr>
    <p:cSldViewPr snapToGrid="0">
      <p:cViewPr varScale="1">
        <p:scale>
          <a:sx n="67" d="100"/>
          <a:sy n="67" d="100"/>
        </p:scale>
        <p:origin x="480" y="52"/>
      </p:cViewPr>
      <p:guideLst/>
    </p:cSldViewPr>
  </p:slideViewPr>
  <p:notesTextViewPr>
    <p:cViewPr>
      <p:scale>
        <a:sx n="1" d="1"/>
        <a:sy n="1" d="1"/>
      </p:scale>
      <p:origin x="0" y="0"/>
    </p:cViewPr>
  </p:notesTextViewPr>
  <p:notesViewPr>
    <p:cSldViewPr snapToGrid="0">
      <p:cViewPr varScale="1">
        <p:scale>
          <a:sx n="54" d="100"/>
          <a:sy n="54" d="100"/>
        </p:scale>
        <p:origin x="423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743380-171C-466F-A0F4-5177137FA63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84A2B37-7626-420D-B467-5A3961299D1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317613-00BD-45D4-8B31-7E039BC88167}" type="datetimeFigureOut">
              <a:rPr lang="en-US" smtClean="0"/>
              <a:t>4/15/2022</a:t>
            </a:fld>
            <a:endParaRPr lang="en-US"/>
          </a:p>
        </p:txBody>
      </p:sp>
      <p:sp>
        <p:nvSpPr>
          <p:cNvPr id="4" name="Footer Placeholder 3">
            <a:extLst>
              <a:ext uri="{FF2B5EF4-FFF2-40B4-BE49-F238E27FC236}">
                <a16:creationId xmlns:a16="http://schemas.microsoft.com/office/drawing/2014/main" id="{4A34A92F-1C65-4617-A42D-6C93B0137B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67C7516-CF3B-4A17-A1AC-8F7C9BF58F6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9B835A-CE51-4B97-AC5A-C268BBC428EF}" type="slidenum">
              <a:rPr lang="en-US" smtClean="0"/>
              <a:t>‹#›</a:t>
            </a:fld>
            <a:endParaRPr lang="en-US"/>
          </a:p>
        </p:txBody>
      </p:sp>
    </p:spTree>
    <p:extLst>
      <p:ext uri="{BB962C8B-B14F-4D97-AF65-F5344CB8AC3E}">
        <p14:creationId xmlns:p14="http://schemas.microsoft.com/office/powerpoint/2010/main" val="141883926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DD03-032D-4ED2-ADB1-416D55252D62}"/>
              </a:ext>
            </a:extLst>
          </p:cNvPr>
          <p:cNvSpPr>
            <a:spLocks noGrp="1"/>
          </p:cNvSpPr>
          <p:nvPr>
            <p:ph type="ctrTitle" hasCustomPrompt="1"/>
          </p:nvPr>
        </p:nvSpPr>
        <p:spPr>
          <a:xfrm>
            <a:off x="383458" y="868362"/>
            <a:ext cx="6371303" cy="2387600"/>
          </a:xfrm>
        </p:spPr>
        <p:txBody>
          <a:bodyPr anchor="b"/>
          <a:lstStyle>
            <a:lvl1pPr algn="l">
              <a:defRPr sz="5400" b="1">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dirty="0"/>
              <a:t>Main Title</a:t>
            </a:r>
          </a:p>
        </p:txBody>
      </p:sp>
      <p:sp>
        <p:nvSpPr>
          <p:cNvPr id="3" name="Subtitle 2">
            <a:extLst>
              <a:ext uri="{FF2B5EF4-FFF2-40B4-BE49-F238E27FC236}">
                <a16:creationId xmlns:a16="http://schemas.microsoft.com/office/drawing/2014/main" id="{487413A4-8BD7-4A99-AFB2-7D5E4703E31F}"/>
              </a:ext>
            </a:extLst>
          </p:cNvPr>
          <p:cNvSpPr>
            <a:spLocks noGrp="1"/>
          </p:cNvSpPr>
          <p:nvPr>
            <p:ph type="subTitle" idx="1" hasCustomPrompt="1"/>
          </p:nvPr>
        </p:nvSpPr>
        <p:spPr>
          <a:xfrm>
            <a:off x="383458" y="3429000"/>
            <a:ext cx="5574890" cy="730045"/>
          </a:xfrm>
        </p:spPr>
        <p:txBody>
          <a:bodyPr/>
          <a:lstStyle>
            <a:lvl1pPr marL="0" indent="0" algn="l">
              <a:buNone/>
              <a:defRPr sz="24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Webinar sub head</a:t>
            </a:r>
          </a:p>
        </p:txBody>
      </p:sp>
      <p:sp>
        <p:nvSpPr>
          <p:cNvPr id="7" name="Subtitle 2">
            <a:extLst>
              <a:ext uri="{FF2B5EF4-FFF2-40B4-BE49-F238E27FC236}">
                <a16:creationId xmlns:a16="http://schemas.microsoft.com/office/drawing/2014/main" id="{73C5F6C4-8C3E-4710-BDE5-B5A3E61F50B9}"/>
              </a:ext>
            </a:extLst>
          </p:cNvPr>
          <p:cNvSpPr txBox="1">
            <a:spLocks/>
          </p:cNvSpPr>
          <p:nvPr userDrawn="1"/>
        </p:nvSpPr>
        <p:spPr>
          <a:xfrm>
            <a:off x="6661997" y="5507044"/>
            <a:ext cx="1268362" cy="276533"/>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b="1" dirty="0">
                <a:solidFill>
                  <a:srgbClr val="13324B"/>
                </a:solidFill>
                <a:latin typeface="Arial" panose="020B0604020202020204" pitchFamily="34" charset="0"/>
                <a:cs typeface="Arial" panose="020B0604020202020204" pitchFamily="34" charset="0"/>
              </a:rPr>
              <a:t>Presented by:</a:t>
            </a:r>
          </a:p>
        </p:txBody>
      </p:sp>
      <p:sp>
        <p:nvSpPr>
          <p:cNvPr id="16" name="Text Placeholder 15">
            <a:extLst>
              <a:ext uri="{FF2B5EF4-FFF2-40B4-BE49-F238E27FC236}">
                <a16:creationId xmlns:a16="http://schemas.microsoft.com/office/drawing/2014/main" id="{3A4E0CFB-F0B9-4736-A510-35A7AA7B5F01}"/>
              </a:ext>
            </a:extLst>
          </p:cNvPr>
          <p:cNvSpPr>
            <a:spLocks noGrp="1"/>
          </p:cNvSpPr>
          <p:nvPr>
            <p:ph type="body" sz="quarter" idx="10" hasCustomPrompt="1"/>
          </p:nvPr>
        </p:nvSpPr>
        <p:spPr>
          <a:xfrm>
            <a:off x="6682430" y="5791079"/>
            <a:ext cx="2005012" cy="276225"/>
          </a:xfrm>
        </p:spPr>
        <p:txBody>
          <a:bodyPr/>
          <a:lstStyle>
            <a:lvl1pPr>
              <a:buNone/>
              <a:defRPr sz="1400">
                <a:solidFill>
                  <a:srgbClr val="13324B"/>
                </a:solidFill>
                <a:latin typeface="Arial" panose="020B0604020202020204" pitchFamily="34" charset="0"/>
                <a:ea typeface="Roboto" panose="02000000000000000000" pitchFamily="2" charset="0"/>
                <a:cs typeface="Arial" panose="020B0604020202020204" pitchFamily="34" charset="0"/>
              </a:defRPr>
            </a:lvl1pPr>
          </a:lstStyle>
          <a:p>
            <a:pPr lvl="0"/>
            <a:r>
              <a:rPr lang="en-US" dirty="0"/>
              <a:t>First Name Last Name</a:t>
            </a:r>
          </a:p>
        </p:txBody>
      </p:sp>
      <p:sp>
        <p:nvSpPr>
          <p:cNvPr id="17" name="Text Placeholder 15">
            <a:extLst>
              <a:ext uri="{FF2B5EF4-FFF2-40B4-BE49-F238E27FC236}">
                <a16:creationId xmlns:a16="http://schemas.microsoft.com/office/drawing/2014/main" id="{2AD233B1-093C-4F44-B791-08ACE7264950}"/>
              </a:ext>
            </a:extLst>
          </p:cNvPr>
          <p:cNvSpPr>
            <a:spLocks noGrp="1"/>
          </p:cNvSpPr>
          <p:nvPr>
            <p:ph type="body" sz="quarter" idx="11" hasCustomPrompt="1"/>
          </p:nvPr>
        </p:nvSpPr>
        <p:spPr>
          <a:xfrm>
            <a:off x="6695768" y="6067304"/>
            <a:ext cx="2487990" cy="276225"/>
          </a:xfrm>
        </p:spPr>
        <p:txBody>
          <a:bodyPr/>
          <a:lstStyle>
            <a:lvl1pPr>
              <a:buNone/>
              <a:defRPr sz="1400" i="1">
                <a:solidFill>
                  <a:srgbClr val="13324B"/>
                </a:solidFill>
                <a:latin typeface="Arial" panose="020B0604020202020204" pitchFamily="34" charset="0"/>
                <a:ea typeface="Roboto" panose="02000000000000000000" pitchFamily="2" charset="0"/>
                <a:cs typeface="Arial" panose="020B0604020202020204" pitchFamily="34" charset="0"/>
              </a:defRPr>
            </a:lvl1pPr>
          </a:lstStyle>
          <a:p>
            <a:pPr lvl="0"/>
            <a:r>
              <a:rPr lang="en-US" dirty="0"/>
              <a:t>Title, Company</a:t>
            </a:r>
          </a:p>
        </p:txBody>
      </p:sp>
      <p:sp>
        <p:nvSpPr>
          <p:cNvPr id="18" name="Text Placeholder 15">
            <a:extLst>
              <a:ext uri="{FF2B5EF4-FFF2-40B4-BE49-F238E27FC236}">
                <a16:creationId xmlns:a16="http://schemas.microsoft.com/office/drawing/2014/main" id="{B6809611-2A6D-4BC4-89CD-83EF8F19305B}"/>
              </a:ext>
            </a:extLst>
          </p:cNvPr>
          <p:cNvSpPr>
            <a:spLocks noGrp="1"/>
          </p:cNvSpPr>
          <p:nvPr>
            <p:ph type="body" sz="quarter" idx="12" hasCustomPrompt="1"/>
          </p:nvPr>
        </p:nvSpPr>
        <p:spPr>
          <a:xfrm>
            <a:off x="9204363" y="5788011"/>
            <a:ext cx="2005012" cy="276225"/>
          </a:xfrm>
        </p:spPr>
        <p:txBody>
          <a:bodyPr/>
          <a:lstStyle>
            <a:lvl1pPr>
              <a:buNone/>
              <a:defRPr sz="1400">
                <a:solidFill>
                  <a:srgbClr val="13324B"/>
                </a:solidFill>
                <a:latin typeface="Arial" panose="020B0604020202020204" pitchFamily="34" charset="0"/>
                <a:ea typeface="Roboto" panose="02000000000000000000" pitchFamily="2" charset="0"/>
                <a:cs typeface="Arial" panose="020B0604020202020204" pitchFamily="34" charset="0"/>
              </a:defRPr>
            </a:lvl1pPr>
          </a:lstStyle>
          <a:p>
            <a:pPr lvl="0"/>
            <a:r>
              <a:rPr lang="en-US" dirty="0"/>
              <a:t>First Name Last Name</a:t>
            </a:r>
          </a:p>
        </p:txBody>
      </p:sp>
      <p:sp>
        <p:nvSpPr>
          <p:cNvPr id="19" name="Text Placeholder 15">
            <a:extLst>
              <a:ext uri="{FF2B5EF4-FFF2-40B4-BE49-F238E27FC236}">
                <a16:creationId xmlns:a16="http://schemas.microsoft.com/office/drawing/2014/main" id="{44675013-49DC-4BD2-A6C3-95D88EC81BA0}"/>
              </a:ext>
            </a:extLst>
          </p:cNvPr>
          <p:cNvSpPr>
            <a:spLocks noGrp="1"/>
          </p:cNvSpPr>
          <p:nvPr>
            <p:ph type="body" sz="quarter" idx="13" hasCustomPrompt="1"/>
          </p:nvPr>
        </p:nvSpPr>
        <p:spPr>
          <a:xfrm>
            <a:off x="9217701" y="6064236"/>
            <a:ext cx="2487990" cy="276225"/>
          </a:xfrm>
        </p:spPr>
        <p:txBody>
          <a:bodyPr/>
          <a:lstStyle>
            <a:lvl1pPr>
              <a:buNone/>
              <a:defRPr sz="1400" i="1">
                <a:solidFill>
                  <a:srgbClr val="13324B"/>
                </a:solidFill>
                <a:latin typeface="Arial" panose="020B0604020202020204" pitchFamily="34" charset="0"/>
                <a:ea typeface="Roboto" panose="02000000000000000000" pitchFamily="2" charset="0"/>
                <a:cs typeface="Arial" panose="020B0604020202020204" pitchFamily="34" charset="0"/>
              </a:defRPr>
            </a:lvl1pPr>
          </a:lstStyle>
          <a:p>
            <a:pPr lvl="0"/>
            <a:r>
              <a:rPr lang="en-US" dirty="0"/>
              <a:t>Title, Company</a:t>
            </a:r>
          </a:p>
        </p:txBody>
      </p:sp>
    </p:spTree>
    <p:extLst>
      <p:ext uri="{BB962C8B-B14F-4D97-AF65-F5344CB8AC3E}">
        <p14:creationId xmlns:p14="http://schemas.microsoft.com/office/powerpoint/2010/main" val="3176635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E89AC-58C5-478D-9D11-454E9D4C0C84}"/>
              </a:ext>
            </a:extLst>
          </p:cNvPr>
          <p:cNvSpPr>
            <a:spLocks noGrp="1"/>
          </p:cNvSpPr>
          <p:nvPr>
            <p:ph type="title"/>
          </p:nvPr>
        </p:nvSpPr>
        <p:spPr>
          <a:xfrm>
            <a:off x="838200" y="365125"/>
            <a:ext cx="7315200" cy="1325563"/>
          </a:xfrm>
        </p:spPr>
        <p:txBody>
          <a:bodyPr/>
          <a:lstStyle>
            <a:lvl1pPr>
              <a:defRPr sz="2400" b="1">
                <a:solidFill>
                  <a:srgbClr val="13324B"/>
                </a:solidFill>
                <a:latin typeface="Arial" panose="020B0604020202020204" pitchFamily="34" charset="0"/>
                <a:ea typeface="Roboto" panose="02000000000000000000"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628B7A62-0FDD-4FF2-BA67-5F24D27E98A7}"/>
              </a:ext>
            </a:extLst>
          </p:cNvPr>
          <p:cNvSpPr>
            <a:spLocks noGrp="1"/>
          </p:cNvSpPr>
          <p:nvPr>
            <p:ph idx="1"/>
          </p:nvPr>
        </p:nvSpPr>
        <p:spPr>
          <a:xfrm>
            <a:off x="838200" y="1825625"/>
            <a:ext cx="7315200" cy="4351338"/>
          </a:xfrm>
        </p:spPr>
        <p:txBody>
          <a:bodyPr/>
          <a:lstStyle>
            <a:lvl1pPr>
              <a:defRPr sz="1800">
                <a:solidFill>
                  <a:srgbClr val="13324B"/>
                </a:solidFill>
                <a:latin typeface="Arial" panose="020B0604020202020204" pitchFamily="34" charset="0"/>
                <a:ea typeface="Roboto" panose="02000000000000000000" pitchFamily="2" charset="0"/>
                <a:cs typeface="Arial" panose="020B0604020202020204" pitchFamily="34" charset="0"/>
              </a:defRPr>
            </a:lvl1pPr>
            <a:lvl2pPr>
              <a:defRPr sz="1800">
                <a:solidFill>
                  <a:srgbClr val="13324B"/>
                </a:solidFill>
                <a:latin typeface="Arial" panose="020B0604020202020204" pitchFamily="34" charset="0"/>
                <a:ea typeface="Roboto" panose="02000000000000000000" pitchFamily="2" charset="0"/>
                <a:cs typeface="Arial" panose="020B0604020202020204" pitchFamily="34" charset="0"/>
              </a:defRPr>
            </a:lvl2pPr>
            <a:lvl3pPr>
              <a:defRPr sz="1800">
                <a:solidFill>
                  <a:srgbClr val="13324B"/>
                </a:solidFill>
                <a:latin typeface="Arial" panose="020B0604020202020204" pitchFamily="34" charset="0"/>
                <a:ea typeface="Roboto" panose="02000000000000000000" pitchFamily="2" charset="0"/>
                <a:cs typeface="Arial" panose="020B0604020202020204" pitchFamily="34" charset="0"/>
              </a:defRPr>
            </a:lvl3pPr>
            <a:lvl4pPr>
              <a:defRPr sz="1800">
                <a:solidFill>
                  <a:srgbClr val="13324B"/>
                </a:solidFill>
                <a:latin typeface="Arial" panose="020B0604020202020204" pitchFamily="34" charset="0"/>
                <a:ea typeface="Roboto" panose="02000000000000000000" pitchFamily="2" charset="0"/>
                <a:cs typeface="Arial" panose="020B0604020202020204" pitchFamily="34" charset="0"/>
              </a:defRPr>
            </a:lvl4pPr>
            <a:lvl5pPr>
              <a:defRPr sz="1800">
                <a:solidFill>
                  <a:srgbClr val="13324B"/>
                </a:solidFill>
                <a:latin typeface="Arial" panose="020B0604020202020204" pitchFamily="34" charset="0"/>
                <a:ea typeface="Roboto" panose="02000000000000000000" pitchFamily="2"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05C2FC4-1BCA-411F-9127-530C6B65A439}"/>
              </a:ext>
            </a:extLst>
          </p:cNvPr>
          <p:cNvSpPr>
            <a:spLocks noGrp="1"/>
          </p:cNvSpPr>
          <p:nvPr>
            <p:ph type="sldNum" sz="quarter" idx="12"/>
          </p:nvPr>
        </p:nvSpPr>
        <p:spPr>
          <a:xfrm>
            <a:off x="10471356" y="6310312"/>
            <a:ext cx="813619" cy="365125"/>
          </a:xfrm>
        </p:spPr>
        <p:txBody>
          <a:bodyPr/>
          <a:lstStyle>
            <a:lvl1pPr>
              <a:defRPr>
                <a:solidFill>
                  <a:schemeClr val="bg1"/>
                </a:solidFill>
              </a:defRPr>
            </a:lvl1pPr>
          </a:lstStyle>
          <a:p>
            <a:fld id="{B244A194-7999-44F4-BF98-2B027927F588}" type="slidenum">
              <a:rPr lang="en-US" smtClean="0"/>
              <a:pPr/>
              <a:t>‹#›</a:t>
            </a:fld>
            <a:endParaRPr lang="en-US" dirty="0">
              <a:solidFill>
                <a:schemeClr val="bg1"/>
              </a:solidFill>
            </a:endParaRPr>
          </a:p>
        </p:txBody>
      </p:sp>
    </p:spTree>
    <p:extLst>
      <p:ext uri="{BB962C8B-B14F-4D97-AF65-F5344CB8AC3E}">
        <p14:creationId xmlns:p14="http://schemas.microsoft.com/office/powerpoint/2010/main" val="1320312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E89AC-58C5-478D-9D11-454E9D4C0C84}"/>
              </a:ext>
            </a:extLst>
          </p:cNvPr>
          <p:cNvSpPr>
            <a:spLocks noGrp="1"/>
          </p:cNvSpPr>
          <p:nvPr>
            <p:ph type="title"/>
          </p:nvPr>
        </p:nvSpPr>
        <p:spPr>
          <a:xfrm>
            <a:off x="3896032" y="365125"/>
            <a:ext cx="7315200" cy="1325563"/>
          </a:xfrm>
        </p:spPr>
        <p:txBody>
          <a:bodyPr/>
          <a:lstStyle>
            <a:lvl1pPr>
              <a:defRPr sz="2400" b="1">
                <a:solidFill>
                  <a:srgbClr val="13324B"/>
                </a:solidFill>
                <a:latin typeface="Arial" panose="020B0604020202020204" pitchFamily="34" charset="0"/>
                <a:ea typeface="Roboto" panose="02000000000000000000"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628B7A62-0FDD-4FF2-BA67-5F24D27E98A7}"/>
              </a:ext>
            </a:extLst>
          </p:cNvPr>
          <p:cNvSpPr>
            <a:spLocks noGrp="1"/>
          </p:cNvSpPr>
          <p:nvPr>
            <p:ph idx="1"/>
          </p:nvPr>
        </p:nvSpPr>
        <p:spPr>
          <a:xfrm>
            <a:off x="3896032" y="1825625"/>
            <a:ext cx="7315200" cy="4351338"/>
          </a:xfrm>
        </p:spPr>
        <p:txBody>
          <a:bodyPr/>
          <a:lstStyle>
            <a:lvl1pPr>
              <a:defRPr sz="1800">
                <a:solidFill>
                  <a:srgbClr val="13324B"/>
                </a:solidFill>
                <a:latin typeface="Arial" panose="020B0604020202020204" pitchFamily="34" charset="0"/>
                <a:ea typeface="Roboto" panose="02000000000000000000" pitchFamily="2" charset="0"/>
                <a:cs typeface="Arial" panose="020B0604020202020204" pitchFamily="34" charset="0"/>
              </a:defRPr>
            </a:lvl1pPr>
            <a:lvl2pPr>
              <a:defRPr sz="1800">
                <a:solidFill>
                  <a:srgbClr val="13324B"/>
                </a:solidFill>
                <a:latin typeface="Arial" panose="020B0604020202020204" pitchFamily="34" charset="0"/>
                <a:ea typeface="Roboto" panose="02000000000000000000" pitchFamily="2" charset="0"/>
                <a:cs typeface="Arial" panose="020B0604020202020204" pitchFamily="34" charset="0"/>
              </a:defRPr>
            </a:lvl2pPr>
            <a:lvl3pPr>
              <a:defRPr sz="1800">
                <a:solidFill>
                  <a:srgbClr val="13324B"/>
                </a:solidFill>
                <a:latin typeface="Arial" panose="020B0604020202020204" pitchFamily="34" charset="0"/>
                <a:ea typeface="Roboto" panose="02000000000000000000" pitchFamily="2" charset="0"/>
                <a:cs typeface="Arial" panose="020B0604020202020204" pitchFamily="34" charset="0"/>
              </a:defRPr>
            </a:lvl3pPr>
            <a:lvl4pPr>
              <a:defRPr sz="1800">
                <a:solidFill>
                  <a:srgbClr val="13324B"/>
                </a:solidFill>
                <a:latin typeface="Arial" panose="020B0604020202020204" pitchFamily="34" charset="0"/>
                <a:ea typeface="Roboto" panose="02000000000000000000" pitchFamily="2" charset="0"/>
                <a:cs typeface="Arial" panose="020B0604020202020204" pitchFamily="34" charset="0"/>
              </a:defRPr>
            </a:lvl4pPr>
            <a:lvl5pPr>
              <a:defRPr sz="1800">
                <a:solidFill>
                  <a:srgbClr val="13324B"/>
                </a:solidFill>
                <a:latin typeface="Arial" panose="020B0604020202020204" pitchFamily="34" charset="0"/>
                <a:ea typeface="Roboto" panose="02000000000000000000" pitchFamily="2"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05C2FC4-1BCA-411F-9127-530C6B65A439}"/>
              </a:ext>
            </a:extLst>
          </p:cNvPr>
          <p:cNvSpPr>
            <a:spLocks noGrp="1"/>
          </p:cNvSpPr>
          <p:nvPr>
            <p:ph type="sldNum" sz="quarter" idx="12"/>
          </p:nvPr>
        </p:nvSpPr>
        <p:spPr>
          <a:xfrm>
            <a:off x="10471357" y="6310312"/>
            <a:ext cx="813619" cy="365125"/>
          </a:xfrm>
        </p:spPr>
        <p:txBody>
          <a:bodyPr/>
          <a:lstStyle/>
          <a:p>
            <a:fld id="{B244A194-7999-44F4-BF98-2B027927F588}" type="slidenum">
              <a:rPr lang="en-US" smtClean="0"/>
              <a:t>‹#›</a:t>
            </a:fld>
            <a:endParaRPr lang="en-US"/>
          </a:p>
        </p:txBody>
      </p:sp>
    </p:spTree>
    <p:extLst>
      <p:ext uri="{BB962C8B-B14F-4D97-AF65-F5344CB8AC3E}">
        <p14:creationId xmlns:p14="http://schemas.microsoft.com/office/powerpoint/2010/main" val="1194835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DD03-032D-4ED2-ADB1-416D55252D62}"/>
              </a:ext>
            </a:extLst>
          </p:cNvPr>
          <p:cNvSpPr>
            <a:spLocks noGrp="1"/>
          </p:cNvSpPr>
          <p:nvPr>
            <p:ph type="ctrTitle" hasCustomPrompt="1"/>
          </p:nvPr>
        </p:nvSpPr>
        <p:spPr>
          <a:xfrm>
            <a:off x="383459" y="2551389"/>
            <a:ext cx="4382506" cy="2387600"/>
          </a:xfrm>
        </p:spPr>
        <p:txBody>
          <a:bodyPr anchor="t"/>
          <a:lstStyle>
            <a:lvl1pPr algn="l">
              <a:defRPr sz="4400" b="1">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dirty="0"/>
              <a:t>Section Header</a:t>
            </a:r>
          </a:p>
        </p:txBody>
      </p:sp>
      <p:sp>
        <p:nvSpPr>
          <p:cNvPr id="14" name="Content Placeholder 2">
            <a:extLst>
              <a:ext uri="{FF2B5EF4-FFF2-40B4-BE49-F238E27FC236}">
                <a16:creationId xmlns:a16="http://schemas.microsoft.com/office/drawing/2014/main" id="{5DE0DC4E-3DEA-4C18-8777-EED01A09380D}"/>
              </a:ext>
            </a:extLst>
          </p:cNvPr>
          <p:cNvSpPr>
            <a:spLocks noGrp="1"/>
          </p:cNvSpPr>
          <p:nvPr>
            <p:ph idx="1"/>
          </p:nvPr>
        </p:nvSpPr>
        <p:spPr>
          <a:xfrm>
            <a:off x="6271591" y="587651"/>
            <a:ext cx="5536950" cy="5455340"/>
          </a:xfrm>
        </p:spPr>
        <p:txBody>
          <a:bodyPr/>
          <a:lstStyle>
            <a:lvl1pPr>
              <a:defRPr sz="1800">
                <a:solidFill>
                  <a:srgbClr val="13324B"/>
                </a:solidFill>
                <a:latin typeface="Arial" panose="020B0604020202020204" pitchFamily="34" charset="0"/>
                <a:ea typeface="Roboto" panose="02000000000000000000" pitchFamily="2" charset="0"/>
                <a:cs typeface="Arial" panose="020B0604020202020204" pitchFamily="34" charset="0"/>
              </a:defRPr>
            </a:lvl1pPr>
            <a:lvl2pPr>
              <a:defRPr sz="1800">
                <a:solidFill>
                  <a:srgbClr val="13324B"/>
                </a:solidFill>
                <a:latin typeface="Arial" panose="020B0604020202020204" pitchFamily="34" charset="0"/>
                <a:ea typeface="Roboto" panose="02000000000000000000" pitchFamily="2" charset="0"/>
                <a:cs typeface="Arial" panose="020B0604020202020204" pitchFamily="34" charset="0"/>
              </a:defRPr>
            </a:lvl2pPr>
            <a:lvl3pPr>
              <a:defRPr sz="1800">
                <a:solidFill>
                  <a:srgbClr val="13324B"/>
                </a:solidFill>
                <a:latin typeface="Arial" panose="020B0604020202020204" pitchFamily="34" charset="0"/>
                <a:ea typeface="Roboto" panose="02000000000000000000" pitchFamily="2" charset="0"/>
                <a:cs typeface="Arial" panose="020B0604020202020204" pitchFamily="34" charset="0"/>
              </a:defRPr>
            </a:lvl3pPr>
            <a:lvl4pPr>
              <a:defRPr sz="1800">
                <a:solidFill>
                  <a:srgbClr val="13324B"/>
                </a:solidFill>
                <a:latin typeface="Arial" panose="020B0604020202020204" pitchFamily="34" charset="0"/>
                <a:ea typeface="Roboto" panose="02000000000000000000" pitchFamily="2" charset="0"/>
                <a:cs typeface="Arial" panose="020B0604020202020204" pitchFamily="34" charset="0"/>
              </a:defRPr>
            </a:lvl4pPr>
            <a:lvl5pPr>
              <a:defRPr sz="1800">
                <a:solidFill>
                  <a:srgbClr val="13324B"/>
                </a:solidFill>
                <a:latin typeface="Arial" panose="020B0604020202020204" pitchFamily="34" charset="0"/>
                <a:ea typeface="Roboto" panose="02000000000000000000" pitchFamily="2"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10784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EBFD9B-6849-4F2B-B2F0-884AEE43B7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02DABA3-0929-4130-A6F3-B6A543FA5B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68135F-CCA3-4279-8903-DCD4DCFDA7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FC3080-6623-4B11-B308-1BC4BCF4D6AC}" type="datetimeFigureOut">
              <a:rPr lang="en-US" smtClean="0"/>
              <a:t>4/15/2022</a:t>
            </a:fld>
            <a:endParaRPr lang="en-US"/>
          </a:p>
        </p:txBody>
      </p:sp>
      <p:sp>
        <p:nvSpPr>
          <p:cNvPr id="5" name="Footer Placeholder 4">
            <a:extLst>
              <a:ext uri="{FF2B5EF4-FFF2-40B4-BE49-F238E27FC236}">
                <a16:creationId xmlns:a16="http://schemas.microsoft.com/office/drawing/2014/main" id="{9787C28F-2131-4866-A971-B56521B919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B7C038-7CB9-4C0B-8123-9B8CE15F15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4A194-7999-44F4-BF98-2B027927F588}" type="slidenum">
              <a:rPr lang="en-US" smtClean="0"/>
              <a:t>‹#›</a:t>
            </a:fld>
            <a:endParaRPr lang="en-US"/>
          </a:p>
        </p:txBody>
      </p:sp>
    </p:spTree>
    <p:extLst>
      <p:ext uri="{BB962C8B-B14F-4D97-AF65-F5344CB8AC3E}">
        <p14:creationId xmlns:p14="http://schemas.microsoft.com/office/powerpoint/2010/main" val="2675977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federalregister.gov/documents/2021/12/09/2021-25736/standards-for-safeguarding-customer-information" TargetMode="Externa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hyperlink" Target="https://www.700credit.com/lms-training/" TargetMode="Externa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443BA7D-5265-497F-A450-C59264F576E7}"/>
              </a:ext>
            </a:extLst>
          </p:cNvPr>
          <p:cNvSpPr>
            <a:spLocks noGrp="1"/>
          </p:cNvSpPr>
          <p:nvPr>
            <p:ph type="ctrTitle"/>
          </p:nvPr>
        </p:nvSpPr>
        <p:spPr>
          <a:xfrm>
            <a:off x="311127" y="1715967"/>
            <a:ext cx="6371303" cy="2387600"/>
          </a:xfrm>
        </p:spPr>
        <p:txBody>
          <a:bodyPr>
            <a:normAutofit/>
          </a:bodyPr>
          <a:lstStyle/>
          <a:p>
            <a:pPr>
              <a:lnSpc>
                <a:spcPct val="100000"/>
              </a:lnSpc>
            </a:pPr>
            <a:r>
              <a:rPr lang="en-US" sz="4400" dirty="0"/>
              <a:t>Safeguards Rule Training</a:t>
            </a:r>
          </a:p>
        </p:txBody>
      </p:sp>
      <p:pic>
        <p:nvPicPr>
          <p:cNvPr id="5" name="Picture 4" descr="Logo&#10;&#10;Description automatically generated with medium confidence">
            <a:extLst>
              <a:ext uri="{FF2B5EF4-FFF2-40B4-BE49-F238E27FC236}">
                <a16:creationId xmlns:a16="http://schemas.microsoft.com/office/drawing/2014/main" id="{E00FE420-79F9-4074-9822-DA6ECB2E1A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0500" y="3049495"/>
            <a:ext cx="3444679" cy="1054072"/>
          </a:xfrm>
          <a:prstGeom prst="rect">
            <a:avLst/>
          </a:prstGeom>
        </p:spPr>
      </p:pic>
      <p:sp>
        <p:nvSpPr>
          <p:cNvPr id="19" name="Rectangle: Rounded Corners 18">
            <a:extLst>
              <a:ext uri="{FF2B5EF4-FFF2-40B4-BE49-F238E27FC236}">
                <a16:creationId xmlns:a16="http://schemas.microsoft.com/office/drawing/2014/main" id="{D6CAB91C-A289-4575-BB33-3D6E59CF7E62}"/>
              </a:ext>
            </a:extLst>
          </p:cNvPr>
          <p:cNvSpPr/>
          <p:nvPr/>
        </p:nvSpPr>
        <p:spPr>
          <a:xfrm>
            <a:off x="6682430" y="5457825"/>
            <a:ext cx="1128070" cy="304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0928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9084-1F70-4DF6-A873-985A135C67B2}"/>
              </a:ext>
            </a:extLst>
          </p:cNvPr>
          <p:cNvSpPr>
            <a:spLocks noGrp="1"/>
          </p:cNvSpPr>
          <p:nvPr>
            <p:ph type="title"/>
          </p:nvPr>
        </p:nvSpPr>
        <p:spPr>
          <a:xfrm>
            <a:off x="2267257" y="471487"/>
            <a:ext cx="7315200" cy="1325563"/>
          </a:xfrm>
        </p:spPr>
        <p:txBody>
          <a:bodyPr>
            <a:normAutofit/>
          </a:bodyPr>
          <a:lstStyle/>
          <a:p>
            <a:r>
              <a:rPr lang="en-US" dirty="0"/>
              <a:t>Safeguards Rule 2022</a:t>
            </a:r>
          </a:p>
        </p:txBody>
      </p:sp>
      <p:sp>
        <p:nvSpPr>
          <p:cNvPr id="3" name="Content Placeholder 2">
            <a:extLst>
              <a:ext uri="{FF2B5EF4-FFF2-40B4-BE49-F238E27FC236}">
                <a16:creationId xmlns:a16="http://schemas.microsoft.com/office/drawing/2014/main" id="{6C5B21BB-E62A-4F86-91FC-8073841293D7}"/>
              </a:ext>
            </a:extLst>
          </p:cNvPr>
          <p:cNvSpPr>
            <a:spLocks noGrp="1"/>
          </p:cNvSpPr>
          <p:nvPr>
            <p:ph idx="1"/>
          </p:nvPr>
        </p:nvSpPr>
        <p:spPr>
          <a:xfrm>
            <a:off x="2267257" y="2035175"/>
            <a:ext cx="7315200" cy="4351338"/>
          </a:xfrm>
        </p:spPr>
        <p:txBody>
          <a:bodyPr/>
          <a:lstStyle/>
          <a:p>
            <a:pPr marL="0" indent="0">
              <a:buNone/>
            </a:pPr>
            <a:r>
              <a:rPr lang="en-US" dirty="0"/>
              <a:t>The Federal Trade Commission (FTC) has finalized changes to the Standards for Safeguarding Customer Information rule (Safeguards Rule) under the Gramm-Leach-Bliley Act (GLBA). The updated Safeguards Rule amends the FTC’s 2003 Safeguards Rule and requires financial institutions (which includes Dealers) to strengthen their data security safeguards to protect customer financial information. Compliance with the updated Safeguards Rule is required by December 9, 2022. The updated Safeguards Rule now includes specific criteria for what safeguards financial institutions must implement as part of their information security program. Previously, similar rules provided only general guidance and not specific requirements.</a:t>
            </a:r>
          </a:p>
        </p:txBody>
      </p:sp>
    </p:spTree>
    <p:extLst>
      <p:ext uri="{BB962C8B-B14F-4D97-AF65-F5344CB8AC3E}">
        <p14:creationId xmlns:p14="http://schemas.microsoft.com/office/powerpoint/2010/main" val="3586945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1009955" y="500062"/>
            <a:ext cx="6844684" cy="1325563"/>
          </a:xfrm>
        </p:spPr>
        <p:txBody>
          <a:bodyPr/>
          <a:lstStyle/>
          <a:p>
            <a:r>
              <a:rPr lang="en-US" dirty="0"/>
              <a:t>Original Rule Link</a:t>
            </a:r>
          </a:p>
        </p:txBody>
      </p:sp>
      <p:sp>
        <p:nvSpPr>
          <p:cNvPr id="8" name="Content Placeholder 7">
            <a:extLst>
              <a:ext uri="{FF2B5EF4-FFF2-40B4-BE49-F238E27FC236}">
                <a16:creationId xmlns:a16="http://schemas.microsoft.com/office/drawing/2014/main" id="{009523EF-B0EC-49F1-93DC-74F16C631D32}"/>
              </a:ext>
            </a:extLst>
          </p:cNvPr>
          <p:cNvSpPr>
            <a:spLocks noGrp="1"/>
          </p:cNvSpPr>
          <p:nvPr>
            <p:ph idx="1"/>
          </p:nvPr>
        </p:nvSpPr>
        <p:spPr>
          <a:xfrm>
            <a:off x="1009955" y="1692460"/>
            <a:ext cx="7315200" cy="4351338"/>
          </a:xfrm>
        </p:spPr>
        <p:txBody>
          <a:bodyPr>
            <a:normAutofit/>
          </a:bodyPr>
          <a:lstStyle/>
          <a:p>
            <a:pPr marL="0" indent="0">
              <a:lnSpc>
                <a:spcPct val="107000"/>
              </a:lnSpc>
              <a:buNone/>
            </a:pPr>
            <a:r>
              <a:rPr lang="en-US" sz="2000" dirty="0">
                <a:latin typeface="Arial" panose="020B0604020202020204" pitchFamily="34" charset="0"/>
                <a:ea typeface="Calibri" panose="020F0502020204030204" pitchFamily="34" charset="0"/>
                <a:cs typeface="Times New Roman" panose="02020603050405020304" pitchFamily="18" charset="0"/>
              </a:rPr>
              <a:t>Provide to customers when asked:</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None/>
            </a:pPr>
            <a:r>
              <a:rPr lang="en-US" sz="2000" dirty="0">
                <a:ea typeface="Calibri" panose="020F0502020204030204" pitchFamily="34" charset="0"/>
              </a:rPr>
              <a:t>For text of the FTC Safeguards Rule with the FTC’s commentary visit: </a:t>
            </a:r>
          </a:p>
          <a:p>
            <a:pPr marL="0" indent="0">
              <a:lnSpc>
                <a:spcPct val="107000"/>
              </a:lnSpc>
              <a:buNone/>
            </a:pPr>
            <a:r>
              <a:rPr lang="en-US" sz="2000" dirty="0">
                <a:ea typeface="Calibri" panose="020F0502020204030204" pitchFamily="34" charset="0"/>
              </a:rPr>
              <a:t> </a:t>
            </a:r>
            <a:r>
              <a:rPr lang="en-US" sz="2000" dirty="0">
                <a:ea typeface="Calibri" panose="020F0502020204030204" pitchFamily="34" charset="0"/>
                <a:hlinkClick r:id="rId3"/>
              </a:rPr>
              <a:t>https://www.federalregister.gov/documents/2021/12/09/2021-25736/standards-for-safeguarding-customer-information</a:t>
            </a:r>
            <a:r>
              <a:rPr lang="en-US" sz="2000" dirty="0">
                <a:ea typeface="Calibri" panose="020F0502020204030204" pitchFamily="34" charset="0"/>
              </a:rPr>
              <a:t> </a:t>
            </a:r>
            <a:endParaRPr lang="en-US" sz="2000" dirty="0">
              <a:effectLst/>
              <a:ea typeface="Calibri" panose="020F0502020204030204" pitchFamily="34" charset="0"/>
            </a:endParaRPr>
          </a:p>
        </p:txBody>
      </p:sp>
    </p:spTree>
    <p:custDataLst>
      <p:tags r:id="rId1"/>
    </p:custDataLst>
    <p:extLst>
      <p:ext uri="{BB962C8B-B14F-4D97-AF65-F5344CB8AC3E}">
        <p14:creationId xmlns:p14="http://schemas.microsoft.com/office/powerpoint/2010/main" val="691473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850467" y="244880"/>
            <a:ext cx="6844684" cy="1325563"/>
          </a:xfrm>
        </p:spPr>
        <p:txBody>
          <a:bodyPr/>
          <a:lstStyle/>
          <a:p>
            <a:r>
              <a:rPr lang="en-US" dirty="0"/>
              <a:t>NADA Guide to the FTC Safeguards Rule</a:t>
            </a:r>
          </a:p>
        </p:txBody>
      </p:sp>
      <p:sp>
        <p:nvSpPr>
          <p:cNvPr id="8" name="Content Placeholder 7">
            <a:extLst>
              <a:ext uri="{FF2B5EF4-FFF2-40B4-BE49-F238E27FC236}">
                <a16:creationId xmlns:a16="http://schemas.microsoft.com/office/drawing/2014/main" id="{009523EF-B0EC-49F1-93DC-74F16C631D32}"/>
              </a:ext>
            </a:extLst>
          </p:cNvPr>
          <p:cNvSpPr>
            <a:spLocks noGrp="1"/>
          </p:cNvSpPr>
          <p:nvPr>
            <p:ph idx="1"/>
          </p:nvPr>
        </p:nvSpPr>
        <p:spPr>
          <a:xfrm>
            <a:off x="1009955" y="1692460"/>
            <a:ext cx="4962220" cy="4351338"/>
          </a:xfrm>
        </p:spPr>
        <p:txBody>
          <a:bodyPr>
            <a:normAutofit/>
          </a:bodyPr>
          <a:lstStyle/>
          <a:p>
            <a:pPr>
              <a:lnSpc>
                <a:spcPct val="107000"/>
              </a:lnSpc>
            </a:pPr>
            <a:r>
              <a:rPr lang="en-US" sz="2400" dirty="0">
                <a:latin typeface="Calibri" panose="020F0502020204030204" pitchFamily="34" charset="0"/>
                <a:ea typeface="Calibri" panose="020F0502020204030204" pitchFamily="34" charset="0"/>
                <a:cs typeface="Times New Roman" panose="02020603050405020304" pitchFamily="18" charset="0"/>
              </a:rPr>
              <a:t>Discusses assessments and best practices</a:t>
            </a:r>
          </a:p>
          <a:p>
            <a:pPr>
              <a:lnSpc>
                <a:spcPct val="107000"/>
              </a:lnSpc>
            </a:pPr>
            <a:r>
              <a:rPr lang="en-US" sz="2000" dirty="0">
                <a:ea typeface="Calibri" panose="020F0502020204030204" pitchFamily="34" charset="0"/>
              </a:rPr>
              <a:t>Link to document on our website:</a:t>
            </a:r>
          </a:p>
          <a:p>
            <a:pPr marL="0" indent="0">
              <a:lnSpc>
                <a:spcPct val="107000"/>
              </a:lnSpc>
              <a:buNone/>
            </a:pPr>
            <a:endParaRPr lang="en-US" sz="2000" dirty="0">
              <a:effectLst/>
              <a:ea typeface="Calibri" panose="020F0502020204030204" pitchFamily="34" charset="0"/>
            </a:endParaRPr>
          </a:p>
          <a:p>
            <a:pPr marL="0" indent="0">
              <a:lnSpc>
                <a:spcPct val="107000"/>
              </a:lnSpc>
              <a:buNone/>
            </a:pPr>
            <a:r>
              <a:rPr lang="en-US" sz="2000" dirty="0">
                <a:effectLst/>
                <a:ea typeface="Calibri" panose="020F0502020204030204" pitchFamily="34" charset="0"/>
                <a:hlinkClick r:id="rId3"/>
              </a:rPr>
              <a:t>https://www.700credit.com/lms-training/</a:t>
            </a:r>
            <a:endParaRPr lang="en-US" sz="2000" dirty="0">
              <a:ea typeface="Calibri" panose="020F0502020204030204" pitchFamily="34" charset="0"/>
            </a:endParaRPr>
          </a:p>
          <a:p>
            <a:pPr marL="0" indent="0">
              <a:lnSpc>
                <a:spcPct val="107000"/>
              </a:lnSpc>
              <a:buNone/>
            </a:pPr>
            <a:endParaRPr lang="en-US" sz="2000" dirty="0">
              <a:effectLst/>
              <a:ea typeface="Calibri" panose="020F0502020204030204" pitchFamily="34" charset="0"/>
            </a:endParaRPr>
          </a:p>
        </p:txBody>
      </p:sp>
      <p:pic>
        <p:nvPicPr>
          <p:cNvPr id="4" name="Picture 3">
            <a:extLst>
              <a:ext uri="{FF2B5EF4-FFF2-40B4-BE49-F238E27FC236}">
                <a16:creationId xmlns:a16="http://schemas.microsoft.com/office/drawing/2014/main" id="{AAF3FD1C-2C8B-4C96-A987-D2FCFD05EAC8}"/>
              </a:ext>
            </a:extLst>
          </p:cNvPr>
          <p:cNvPicPr>
            <a:picLocks noChangeAspect="1"/>
          </p:cNvPicPr>
          <p:nvPr/>
        </p:nvPicPr>
        <p:blipFill>
          <a:blip r:embed="rId4"/>
          <a:stretch>
            <a:fillRect/>
          </a:stretch>
        </p:blipFill>
        <p:spPr>
          <a:xfrm>
            <a:off x="7238695" y="1162843"/>
            <a:ext cx="3943350" cy="5038725"/>
          </a:xfrm>
          <a:prstGeom prst="rect">
            <a:avLst/>
          </a:prstGeom>
        </p:spPr>
      </p:pic>
    </p:spTree>
    <p:custDataLst>
      <p:tags r:id="rId1"/>
    </p:custDataLst>
    <p:extLst>
      <p:ext uri="{BB962C8B-B14F-4D97-AF65-F5344CB8AC3E}">
        <p14:creationId xmlns:p14="http://schemas.microsoft.com/office/powerpoint/2010/main" val="1403911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1009954" y="500062"/>
            <a:ext cx="9898299" cy="1325563"/>
          </a:xfrm>
        </p:spPr>
        <p:txBody>
          <a:bodyPr/>
          <a:lstStyle/>
          <a:p>
            <a:r>
              <a:rPr lang="en-US" dirty="0"/>
              <a:t>Similarities to Current Programs </a:t>
            </a:r>
            <a:br>
              <a:rPr lang="en-US" dirty="0"/>
            </a:br>
            <a:r>
              <a:rPr lang="en-US" dirty="0"/>
              <a:t>Dealerships Should Have in Place</a:t>
            </a:r>
          </a:p>
        </p:txBody>
      </p:sp>
      <p:sp>
        <p:nvSpPr>
          <p:cNvPr id="8" name="Content Placeholder 7">
            <a:extLst>
              <a:ext uri="{FF2B5EF4-FFF2-40B4-BE49-F238E27FC236}">
                <a16:creationId xmlns:a16="http://schemas.microsoft.com/office/drawing/2014/main" id="{009523EF-B0EC-49F1-93DC-74F16C631D32}"/>
              </a:ext>
            </a:extLst>
          </p:cNvPr>
          <p:cNvSpPr>
            <a:spLocks noGrp="1"/>
          </p:cNvSpPr>
          <p:nvPr>
            <p:ph idx="1"/>
          </p:nvPr>
        </p:nvSpPr>
        <p:spPr>
          <a:xfrm>
            <a:off x="1009954" y="1825625"/>
            <a:ext cx="5299406" cy="4351338"/>
          </a:xfrm>
        </p:spPr>
        <p:txBody>
          <a:bodyPr>
            <a:normAutofit/>
          </a:bodyPr>
          <a:lstStyle/>
          <a:p>
            <a:pPr marL="0" indent="0">
              <a:lnSpc>
                <a:spcPct val="100000"/>
              </a:lnSpc>
              <a:spcBef>
                <a:spcPts val="1200"/>
              </a:spcBef>
              <a:buNone/>
            </a:pPr>
            <a:r>
              <a:rPr lang="en-US" sz="2000" dirty="0"/>
              <a:t>Things you will hear today that are currently requirements for Red Flag, Risk Based Pricing and Adverse Action that you should already have in place.</a:t>
            </a:r>
            <a:endParaRPr lang="en-US" sz="800" dirty="0"/>
          </a:p>
          <a:p>
            <a:pPr lvl="1">
              <a:lnSpc>
                <a:spcPct val="100000"/>
              </a:lnSpc>
              <a:spcBef>
                <a:spcPts val="1200"/>
              </a:spcBef>
              <a:buFont typeface="Wingdings" panose="05000000000000000000" pitchFamily="2" charset="2"/>
              <a:buChar char="§"/>
            </a:pPr>
            <a:r>
              <a:rPr lang="en-US" sz="2000" dirty="0"/>
              <a:t>Defined Compliance Officer</a:t>
            </a:r>
          </a:p>
          <a:p>
            <a:pPr lvl="1">
              <a:lnSpc>
                <a:spcPct val="100000"/>
              </a:lnSpc>
              <a:spcBef>
                <a:spcPts val="1200"/>
              </a:spcBef>
              <a:buFont typeface="Wingdings" panose="05000000000000000000" pitchFamily="2" charset="2"/>
              <a:buChar char="§"/>
            </a:pPr>
            <a:r>
              <a:rPr lang="en-US" sz="2000" dirty="0"/>
              <a:t>Reporting components</a:t>
            </a:r>
          </a:p>
          <a:p>
            <a:pPr lvl="1">
              <a:lnSpc>
                <a:spcPct val="100000"/>
              </a:lnSpc>
              <a:spcBef>
                <a:spcPts val="1200"/>
              </a:spcBef>
              <a:buFont typeface="Wingdings" panose="05000000000000000000" pitchFamily="2" charset="2"/>
              <a:buChar char="§"/>
            </a:pPr>
            <a:r>
              <a:rPr lang="en-US" sz="2000" dirty="0"/>
              <a:t>Audit program</a:t>
            </a:r>
          </a:p>
          <a:p>
            <a:pPr lvl="1">
              <a:lnSpc>
                <a:spcPct val="100000"/>
              </a:lnSpc>
              <a:spcBef>
                <a:spcPts val="1200"/>
              </a:spcBef>
              <a:buFont typeface="Wingdings" panose="05000000000000000000" pitchFamily="2" charset="2"/>
              <a:buChar char="§"/>
            </a:pPr>
            <a:r>
              <a:rPr lang="en-US" sz="2000" b="1" dirty="0">
                <a:solidFill>
                  <a:schemeClr val="accent2">
                    <a:lumMod val="75000"/>
                  </a:schemeClr>
                </a:solidFill>
              </a:rPr>
              <a:t>Training Component</a:t>
            </a:r>
          </a:p>
        </p:txBody>
      </p:sp>
      <p:pic>
        <p:nvPicPr>
          <p:cNvPr id="3" name="Picture 2">
            <a:extLst>
              <a:ext uri="{FF2B5EF4-FFF2-40B4-BE49-F238E27FC236}">
                <a16:creationId xmlns:a16="http://schemas.microsoft.com/office/drawing/2014/main" id="{3D646BE5-495D-4267-A143-C824D273E29C}"/>
              </a:ext>
            </a:extLst>
          </p:cNvPr>
          <p:cNvPicPr>
            <a:picLocks noChangeAspect="1"/>
          </p:cNvPicPr>
          <p:nvPr/>
        </p:nvPicPr>
        <p:blipFill>
          <a:blip r:embed="rId3"/>
          <a:stretch>
            <a:fillRect/>
          </a:stretch>
        </p:blipFill>
        <p:spPr>
          <a:xfrm>
            <a:off x="6419532" y="2350770"/>
            <a:ext cx="3837985" cy="2156460"/>
          </a:xfrm>
          <a:prstGeom prst="rect">
            <a:avLst/>
          </a:prstGeom>
        </p:spPr>
      </p:pic>
    </p:spTree>
    <p:custDataLst>
      <p:tags r:id="rId1"/>
    </p:custDataLst>
    <p:extLst>
      <p:ext uri="{BB962C8B-B14F-4D97-AF65-F5344CB8AC3E}">
        <p14:creationId xmlns:p14="http://schemas.microsoft.com/office/powerpoint/2010/main" val="1410835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685160" y="472969"/>
            <a:ext cx="10587361" cy="1132241"/>
          </a:xfrm>
        </p:spPr>
        <p:txBody>
          <a:bodyPr/>
          <a:lstStyle/>
          <a:p>
            <a:r>
              <a:rPr lang="en-US" dirty="0"/>
              <a:t>Requirements Summary</a:t>
            </a:r>
          </a:p>
        </p:txBody>
      </p:sp>
      <p:sp>
        <p:nvSpPr>
          <p:cNvPr id="3" name="Content Placeholder 2">
            <a:extLst>
              <a:ext uri="{FF2B5EF4-FFF2-40B4-BE49-F238E27FC236}">
                <a16:creationId xmlns:a16="http://schemas.microsoft.com/office/drawing/2014/main" id="{BEDB62E7-1759-471A-830D-59739AA773DF}"/>
              </a:ext>
            </a:extLst>
          </p:cNvPr>
          <p:cNvSpPr>
            <a:spLocks noGrp="1"/>
          </p:cNvSpPr>
          <p:nvPr>
            <p:ph idx="1"/>
          </p:nvPr>
        </p:nvSpPr>
        <p:spPr>
          <a:xfrm>
            <a:off x="685160" y="1605210"/>
            <a:ext cx="6453510" cy="4887665"/>
          </a:xfrm>
        </p:spPr>
        <p:txBody>
          <a:bodyPr>
            <a:normAutofit/>
          </a:bodyPr>
          <a:lstStyle/>
          <a:p>
            <a:pPr marL="0" indent="0">
              <a:lnSpc>
                <a:spcPct val="100000"/>
              </a:lnSpc>
              <a:spcBef>
                <a:spcPts val="1200"/>
              </a:spcBef>
              <a:buNone/>
            </a:pPr>
            <a:r>
              <a:rPr lang="en-US" dirty="0"/>
              <a:t>Dealers need to implement the following items (effective 12.9.22):</a:t>
            </a:r>
          </a:p>
          <a:p>
            <a:pPr lvl="1">
              <a:lnSpc>
                <a:spcPct val="100000"/>
              </a:lnSpc>
              <a:spcBef>
                <a:spcPts val="1200"/>
              </a:spcBef>
            </a:pPr>
            <a:r>
              <a:rPr lang="en-US" dirty="0"/>
              <a:t>Authenticate, limit, and monitor access</a:t>
            </a:r>
          </a:p>
          <a:p>
            <a:pPr lvl="1">
              <a:lnSpc>
                <a:spcPct val="100000"/>
              </a:lnSpc>
              <a:spcBef>
                <a:spcPts val="1200"/>
              </a:spcBef>
            </a:pPr>
            <a:r>
              <a:rPr lang="en-US" dirty="0"/>
              <a:t>Identifying and managing data, personnel, devices, systems, and facilities</a:t>
            </a:r>
          </a:p>
          <a:p>
            <a:pPr lvl="1">
              <a:lnSpc>
                <a:spcPct val="100000"/>
              </a:lnSpc>
              <a:spcBef>
                <a:spcPts val="1200"/>
              </a:spcBef>
            </a:pPr>
            <a:r>
              <a:rPr lang="en-US" dirty="0"/>
              <a:t>Encryption</a:t>
            </a:r>
          </a:p>
          <a:p>
            <a:pPr lvl="1">
              <a:lnSpc>
                <a:spcPct val="100000"/>
              </a:lnSpc>
              <a:spcBef>
                <a:spcPts val="1200"/>
              </a:spcBef>
            </a:pPr>
            <a:r>
              <a:rPr lang="en-US" dirty="0"/>
              <a:t>Multi-factor authentication (MFA)</a:t>
            </a:r>
          </a:p>
          <a:p>
            <a:pPr lvl="1">
              <a:lnSpc>
                <a:spcPct val="100000"/>
              </a:lnSpc>
              <a:spcBef>
                <a:spcPts val="1200"/>
              </a:spcBef>
            </a:pPr>
            <a:r>
              <a:rPr lang="en-US" dirty="0"/>
              <a:t>Secure information disposal within 2 years</a:t>
            </a:r>
          </a:p>
          <a:p>
            <a:pPr lvl="2">
              <a:lnSpc>
                <a:spcPct val="100000"/>
              </a:lnSpc>
              <a:spcBef>
                <a:spcPts val="1200"/>
              </a:spcBef>
            </a:pPr>
            <a:r>
              <a:rPr lang="en-US" dirty="0"/>
              <a:t>Unless needed for legitimate business reasons</a:t>
            </a:r>
          </a:p>
          <a:p>
            <a:pPr lvl="1">
              <a:lnSpc>
                <a:spcPct val="100000"/>
              </a:lnSpc>
              <a:spcBef>
                <a:spcPts val="1200"/>
              </a:spcBef>
            </a:pPr>
            <a:r>
              <a:rPr lang="en-US" dirty="0"/>
              <a:t>Periodically review data/document retention policy</a:t>
            </a:r>
          </a:p>
          <a:p>
            <a:pPr lvl="1">
              <a:lnSpc>
                <a:spcPct val="100000"/>
              </a:lnSpc>
              <a:spcBef>
                <a:spcPts val="1200"/>
              </a:spcBef>
            </a:pPr>
            <a:r>
              <a:rPr lang="en-US" dirty="0"/>
              <a:t>Change management procedures</a:t>
            </a:r>
          </a:p>
          <a:p>
            <a:pPr marL="0" indent="0">
              <a:buNone/>
            </a:pPr>
            <a:endParaRPr lang="en-US" sz="1600" dirty="0"/>
          </a:p>
          <a:p>
            <a:endParaRPr lang="en-US" sz="1600" dirty="0">
              <a:effectLst/>
            </a:endParaRPr>
          </a:p>
        </p:txBody>
      </p:sp>
      <p:pic>
        <p:nvPicPr>
          <p:cNvPr id="9" name="Picture 8">
            <a:extLst>
              <a:ext uri="{FF2B5EF4-FFF2-40B4-BE49-F238E27FC236}">
                <a16:creationId xmlns:a16="http://schemas.microsoft.com/office/drawing/2014/main" id="{7041F6CF-A1B1-405F-AFCC-E856CA617988}"/>
              </a:ext>
            </a:extLst>
          </p:cNvPr>
          <p:cNvPicPr>
            <a:picLocks noChangeAspect="1"/>
          </p:cNvPicPr>
          <p:nvPr/>
        </p:nvPicPr>
        <p:blipFill>
          <a:blip r:embed="rId3"/>
          <a:stretch>
            <a:fillRect/>
          </a:stretch>
        </p:blipFill>
        <p:spPr>
          <a:xfrm>
            <a:off x="7616933" y="2082800"/>
            <a:ext cx="3492500" cy="279400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321523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756919" y="708501"/>
            <a:ext cx="10587361" cy="1141571"/>
          </a:xfrm>
        </p:spPr>
        <p:txBody>
          <a:bodyPr/>
          <a:lstStyle/>
          <a:p>
            <a:r>
              <a:rPr lang="en-US" dirty="0"/>
              <a:t>Qualified Individual</a:t>
            </a:r>
          </a:p>
        </p:txBody>
      </p:sp>
      <p:sp>
        <p:nvSpPr>
          <p:cNvPr id="3" name="Content Placeholder 2">
            <a:extLst>
              <a:ext uri="{FF2B5EF4-FFF2-40B4-BE49-F238E27FC236}">
                <a16:creationId xmlns:a16="http://schemas.microsoft.com/office/drawing/2014/main" id="{BEDB62E7-1759-471A-830D-59739AA773DF}"/>
              </a:ext>
            </a:extLst>
          </p:cNvPr>
          <p:cNvSpPr>
            <a:spLocks noGrp="1"/>
          </p:cNvSpPr>
          <p:nvPr>
            <p:ph idx="1"/>
          </p:nvPr>
        </p:nvSpPr>
        <p:spPr>
          <a:xfrm>
            <a:off x="756919" y="1970335"/>
            <a:ext cx="5806441" cy="4887665"/>
          </a:xfrm>
        </p:spPr>
        <p:txBody>
          <a:bodyPr>
            <a:normAutofit/>
          </a:bodyPr>
          <a:lstStyle/>
          <a:p>
            <a:pPr>
              <a:lnSpc>
                <a:spcPct val="100000"/>
              </a:lnSpc>
              <a:spcBef>
                <a:spcPts val="1200"/>
              </a:spcBef>
              <a:buFont typeface="Wingdings" panose="05000000000000000000" pitchFamily="2" charset="2"/>
              <a:buChar char="§"/>
            </a:pPr>
            <a:r>
              <a:rPr lang="en-US" sz="2107" dirty="0"/>
              <a:t>Designate “Qualified individual” to implement &amp; enforce (effective 12.9.22)</a:t>
            </a:r>
          </a:p>
          <a:p>
            <a:pPr lvl="1">
              <a:lnSpc>
                <a:spcPct val="100000"/>
              </a:lnSpc>
              <a:spcBef>
                <a:spcPts val="1200"/>
              </a:spcBef>
            </a:pPr>
            <a:r>
              <a:rPr lang="en-US" sz="2107" dirty="0"/>
              <a:t>If QI is a third-party, “designate a senior member of your personnel responsible for direction and oversight of the Qualified Individual” (effective 12.9.22)</a:t>
            </a:r>
          </a:p>
        </p:txBody>
      </p:sp>
      <p:pic>
        <p:nvPicPr>
          <p:cNvPr id="7" name="Picture 6">
            <a:extLst>
              <a:ext uri="{FF2B5EF4-FFF2-40B4-BE49-F238E27FC236}">
                <a16:creationId xmlns:a16="http://schemas.microsoft.com/office/drawing/2014/main" id="{94B6199A-0D70-4861-90A0-16D494E14DC1}"/>
              </a:ext>
            </a:extLst>
          </p:cNvPr>
          <p:cNvPicPr>
            <a:picLocks noChangeAspect="1"/>
          </p:cNvPicPr>
          <p:nvPr/>
        </p:nvPicPr>
        <p:blipFill>
          <a:blip r:embed="rId3"/>
          <a:stretch>
            <a:fillRect/>
          </a:stretch>
        </p:blipFill>
        <p:spPr>
          <a:xfrm>
            <a:off x="6951980" y="2467134"/>
            <a:ext cx="3429000" cy="2286000"/>
          </a:xfrm>
          <a:prstGeom prst="rect">
            <a:avLst/>
          </a:prstGeom>
        </p:spPr>
      </p:pic>
    </p:spTree>
    <p:custDataLst>
      <p:tags r:id="rId1"/>
    </p:custDataLst>
    <p:extLst>
      <p:ext uri="{BB962C8B-B14F-4D97-AF65-F5344CB8AC3E}">
        <p14:creationId xmlns:p14="http://schemas.microsoft.com/office/powerpoint/2010/main" val="402811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417F-65F0-4BB8-BCA5-75C2575C300E}"/>
              </a:ext>
            </a:extLst>
          </p:cNvPr>
          <p:cNvSpPr>
            <a:spLocks noGrp="1"/>
          </p:cNvSpPr>
          <p:nvPr>
            <p:ph type="title"/>
          </p:nvPr>
        </p:nvSpPr>
        <p:spPr>
          <a:xfrm>
            <a:off x="1981507" y="384175"/>
            <a:ext cx="7315200" cy="1325563"/>
          </a:xfrm>
        </p:spPr>
        <p:txBody>
          <a:bodyPr/>
          <a:lstStyle/>
          <a:p>
            <a:r>
              <a:rPr lang="en-US" dirty="0"/>
              <a:t>Written Information Security Program</a:t>
            </a:r>
          </a:p>
        </p:txBody>
      </p:sp>
      <p:sp>
        <p:nvSpPr>
          <p:cNvPr id="3" name="Content Placeholder 2">
            <a:extLst>
              <a:ext uri="{FF2B5EF4-FFF2-40B4-BE49-F238E27FC236}">
                <a16:creationId xmlns:a16="http://schemas.microsoft.com/office/drawing/2014/main" id="{9F30EDE9-3E8E-4BCE-83FD-EC6913E49DFA}"/>
              </a:ext>
            </a:extLst>
          </p:cNvPr>
          <p:cNvSpPr>
            <a:spLocks noGrp="1"/>
          </p:cNvSpPr>
          <p:nvPr>
            <p:ph idx="1"/>
          </p:nvPr>
        </p:nvSpPr>
        <p:spPr>
          <a:xfrm>
            <a:off x="1981507" y="2419424"/>
            <a:ext cx="5025349" cy="2019152"/>
          </a:xfrm>
        </p:spPr>
        <p:txBody>
          <a:bodyPr>
            <a:normAutofit/>
          </a:bodyPr>
          <a:lstStyle/>
          <a:p>
            <a:pPr marL="0" indent="0">
              <a:buNone/>
            </a:pPr>
            <a:r>
              <a:rPr lang="en-US" sz="2000" dirty="0"/>
              <a:t>Dealers must establish a comprehensive written information security program, including designating a qualified individual for overseeing and implementing the program</a:t>
            </a:r>
          </a:p>
        </p:txBody>
      </p:sp>
      <p:pic>
        <p:nvPicPr>
          <p:cNvPr id="5" name="Picture 4">
            <a:extLst>
              <a:ext uri="{FF2B5EF4-FFF2-40B4-BE49-F238E27FC236}">
                <a16:creationId xmlns:a16="http://schemas.microsoft.com/office/drawing/2014/main" id="{C0A922EF-5782-414C-8CF0-913B30858AFA}"/>
              </a:ext>
            </a:extLst>
          </p:cNvPr>
          <p:cNvPicPr>
            <a:picLocks noChangeAspect="1"/>
          </p:cNvPicPr>
          <p:nvPr/>
        </p:nvPicPr>
        <p:blipFill>
          <a:blip r:embed="rId2"/>
          <a:stretch>
            <a:fillRect/>
          </a:stretch>
        </p:blipFill>
        <p:spPr>
          <a:xfrm>
            <a:off x="7365735" y="2074383"/>
            <a:ext cx="4204091" cy="22105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85026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771526" y="0"/>
            <a:ext cx="9646328" cy="1644881"/>
          </a:xfrm>
        </p:spPr>
        <p:txBody>
          <a:bodyPr/>
          <a:lstStyle/>
          <a:p>
            <a:r>
              <a:rPr lang="en-US" dirty="0"/>
              <a:t>Continuous Monitoring / Penetration &amp; Vulnerability Testing</a:t>
            </a:r>
          </a:p>
        </p:txBody>
      </p:sp>
      <p:sp>
        <p:nvSpPr>
          <p:cNvPr id="3" name="Content Placeholder 2">
            <a:extLst>
              <a:ext uri="{FF2B5EF4-FFF2-40B4-BE49-F238E27FC236}">
                <a16:creationId xmlns:a16="http://schemas.microsoft.com/office/drawing/2014/main" id="{BEDB62E7-1759-471A-830D-59739AA773DF}"/>
              </a:ext>
            </a:extLst>
          </p:cNvPr>
          <p:cNvSpPr>
            <a:spLocks noGrp="1"/>
          </p:cNvSpPr>
          <p:nvPr>
            <p:ph idx="1"/>
          </p:nvPr>
        </p:nvSpPr>
        <p:spPr>
          <a:xfrm>
            <a:off x="771526" y="1524316"/>
            <a:ext cx="5852794" cy="4793941"/>
          </a:xfrm>
        </p:spPr>
        <p:txBody>
          <a:bodyPr>
            <a:normAutofit fontScale="85000" lnSpcReduction="20000"/>
          </a:bodyPr>
          <a:lstStyle/>
          <a:p>
            <a:pPr>
              <a:lnSpc>
                <a:spcPct val="100000"/>
              </a:lnSpc>
              <a:spcBef>
                <a:spcPts val="1200"/>
              </a:spcBef>
              <a:buFont typeface="Wingdings" panose="05000000000000000000" pitchFamily="2" charset="2"/>
              <a:buChar char="§"/>
            </a:pPr>
            <a:r>
              <a:rPr lang="en-US" sz="2400" dirty="0"/>
              <a:t>Continuous monitoring, or penetration testing (at least annually) and vulnerability assessments/scans (at least every 6 months) (effective 12.9.22)</a:t>
            </a:r>
          </a:p>
          <a:p>
            <a:pPr lvl="1">
              <a:lnSpc>
                <a:spcPct val="100000"/>
              </a:lnSpc>
              <a:spcBef>
                <a:spcPts val="1200"/>
              </a:spcBef>
            </a:pPr>
            <a:r>
              <a:rPr lang="en-US" sz="1900" i="1" dirty="0"/>
              <a:t>Penetration testing </a:t>
            </a:r>
            <a:r>
              <a:rPr lang="en-US" sz="1900" dirty="0"/>
              <a:t>means a test methodology in which </a:t>
            </a:r>
            <a:r>
              <a:rPr lang="en-US" sz="1900" u="sng" dirty="0"/>
              <a:t>assessors</a:t>
            </a:r>
            <a:r>
              <a:rPr lang="en-US" sz="1900" dirty="0"/>
              <a:t> attempt to circumvent or defeat the security features of an information system by attempting penetration of databases or controls from outside or inside your information systems</a:t>
            </a:r>
          </a:p>
          <a:p>
            <a:pPr lvl="2">
              <a:lnSpc>
                <a:spcPct val="100000"/>
              </a:lnSpc>
              <a:spcBef>
                <a:spcPts val="1200"/>
              </a:spcBef>
            </a:pPr>
            <a:r>
              <a:rPr lang="en-US" sz="1900" dirty="0"/>
              <a:t>“Assessor” has been previously defined by the FTC as an independent third party professional holding certifications who uses standards and procedures generally accepted in the profession.  See, </a:t>
            </a:r>
            <a:r>
              <a:rPr lang="en-US" sz="1900" i="1" dirty="0"/>
              <a:t>In re </a:t>
            </a:r>
            <a:r>
              <a:rPr lang="en-US" sz="1900" i="1" dirty="0" err="1"/>
              <a:t>LightYear</a:t>
            </a:r>
            <a:r>
              <a:rPr lang="en-US" sz="1900" i="1" dirty="0"/>
              <a:t> Dealer Technologies, LLC, d/b/a </a:t>
            </a:r>
            <a:r>
              <a:rPr lang="en-US" sz="1900" i="1" dirty="0" err="1"/>
              <a:t>DealerBuilt</a:t>
            </a:r>
            <a:r>
              <a:rPr lang="en-US" sz="1900" i="1" dirty="0"/>
              <a:t>, FTC File No. 1723051; In re James V. </a:t>
            </a:r>
            <a:r>
              <a:rPr lang="en-US" sz="1900" i="1" dirty="0" err="1"/>
              <a:t>Grago</a:t>
            </a:r>
            <a:r>
              <a:rPr lang="en-US" sz="1900" i="1" dirty="0"/>
              <a:t>, Jr. d/b/a ClixSense.com.</a:t>
            </a:r>
          </a:p>
          <a:p>
            <a:pPr lvl="1">
              <a:lnSpc>
                <a:spcPct val="100000"/>
              </a:lnSpc>
              <a:spcBef>
                <a:spcPts val="1200"/>
              </a:spcBef>
              <a:buFont typeface="Wingdings" panose="05000000000000000000" pitchFamily="2" charset="2"/>
              <a:buChar char="§"/>
            </a:pPr>
            <a:r>
              <a:rPr lang="en-US" sz="2400" dirty="0"/>
              <a:t>FTC has acknowledged, “biannual vulnerability testing may not be sufficient to detect new threats”</a:t>
            </a:r>
          </a:p>
        </p:txBody>
      </p:sp>
      <p:pic>
        <p:nvPicPr>
          <p:cNvPr id="7" name="Picture 6">
            <a:extLst>
              <a:ext uri="{FF2B5EF4-FFF2-40B4-BE49-F238E27FC236}">
                <a16:creationId xmlns:a16="http://schemas.microsoft.com/office/drawing/2014/main" id="{E67E54CC-AEA7-4C84-AC46-BB9383E481FA}"/>
              </a:ext>
            </a:extLst>
          </p:cNvPr>
          <p:cNvPicPr>
            <a:picLocks noChangeAspect="1"/>
          </p:cNvPicPr>
          <p:nvPr/>
        </p:nvPicPr>
        <p:blipFill>
          <a:blip r:embed="rId3"/>
          <a:stretch>
            <a:fillRect/>
          </a:stretch>
        </p:blipFill>
        <p:spPr>
          <a:xfrm>
            <a:off x="7166609" y="2133600"/>
            <a:ext cx="4609465" cy="259080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63021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417F-65F0-4BB8-BCA5-75C2575C300E}"/>
              </a:ext>
            </a:extLst>
          </p:cNvPr>
          <p:cNvSpPr>
            <a:spLocks noGrp="1"/>
          </p:cNvSpPr>
          <p:nvPr>
            <p:ph type="title"/>
          </p:nvPr>
        </p:nvSpPr>
        <p:spPr>
          <a:xfrm>
            <a:off x="1981507" y="384175"/>
            <a:ext cx="7315200" cy="1325563"/>
          </a:xfrm>
        </p:spPr>
        <p:txBody>
          <a:bodyPr/>
          <a:lstStyle/>
          <a:p>
            <a:r>
              <a:rPr lang="en-US" dirty="0"/>
              <a:t>Encryption of Customer Information</a:t>
            </a:r>
          </a:p>
        </p:txBody>
      </p:sp>
      <p:sp>
        <p:nvSpPr>
          <p:cNvPr id="3" name="Content Placeholder 2">
            <a:extLst>
              <a:ext uri="{FF2B5EF4-FFF2-40B4-BE49-F238E27FC236}">
                <a16:creationId xmlns:a16="http://schemas.microsoft.com/office/drawing/2014/main" id="{9F30EDE9-3E8E-4BCE-83FD-EC6913E49DFA}"/>
              </a:ext>
            </a:extLst>
          </p:cNvPr>
          <p:cNvSpPr>
            <a:spLocks noGrp="1"/>
          </p:cNvSpPr>
          <p:nvPr>
            <p:ph idx="1"/>
          </p:nvPr>
        </p:nvSpPr>
        <p:spPr>
          <a:xfrm>
            <a:off x="2057708" y="2628801"/>
            <a:ext cx="4619318" cy="2019152"/>
          </a:xfrm>
        </p:spPr>
        <p:txBody>
          <a:bodyPr/>
          <a:lstStyle/>
          <a:p>
            <a:pPr marL="0" indent="0">
              <a:buNone/>
            </a:pPr>
            <a:r>
              <a:rPr lang="en-US" dirty="0"/>
              <a:t>Encrypt all customer information, both in transit over external networks and at rest.</a:t>
            </a:r>
          </a:p>
        </p:txBody>
      </p:sp>
      <p:pic>
        <p:nvPicPr>
          <p:cNvPr id="4" name="Picture 3">
            <a:extLst>
              <a:ext uri="{FF2B5EF4-FFF2-40B4-BE49-F238E27FC236}">
                <a16:creationId xmlns:a16="http://schemas.microsoft.com/office/drawing/2014/main" id="{1F7E47B4-E98B-473B-B3D2-FEB25C4719FE}"/>
              </a:ext>
            </a:extLst>
          </p:cNvPr>
          <p:cNvPicPr>
            <a:picLocks noChangeAspect="1"/>
          </p:cNvPicPr>
          <p:nvPr/>
        </p:nvPicPr>
        <p:blipFill>
          <a:blip r:embed="rId2"/>
          <a:stretch>
            <a:fillRect/>
          </a:stretch>
        </p:blipFill>
        <p:spPr>
          <a:xfrm>
            <a:off x="6981518" y="2026831"/>
            <a:ext cx="4813496" cy="24993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86086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417F-65F0-4BB8-BCA5-75C2575C300E}"/>
              </a:ext>
            </a:extLst>
          </p:cNvPr>
          <p:cNvSpPr>
            <a:spLocks noGrp="1"/>
          </p:cNvSpPr>
          <p:nvPr>
            <p:ph type="title"/>
          </p:nvPr>
        </p:nvSpPr>
        <p:spPr>
          <a:xfrm>
            <a:off x="1981507" y="384175"/>
            <a:ext cx="7315200" cy="1325563"/>
          </a:xfrm>
        </p:spPr>
        <p:txBody>
          <a:bodyPr/>
          <a:lstStyle/>
          <a:p>
            <a:r>
              <a:rPr lang="en-US" dirty="0"/>
              <a:t>Multi-Factor Authentication</a:t>
            </a:r>
          </a:p>
        </p:txBody>
      </p:sp>
      <p:sp>
        <p:nvSpPr>
          <p:cNvPr id="3" name="Content Placeholder 2">
            <a:extLst>
              <a:ext uri="{FF2B5EF4-FFF2-40B4-BE49-F238E27FC236}">
                <a16:creationId xmlns:a16="http://schemas.microsoft.com/office/drawing/2014/main" id="{9F30EDE9-3E8E-4BCE-83FD-EC6913E49DFA}"/>
              </a:ext>
            </a:extLst>
          </p:cNvPr>
          <p:cNvSpPr>
            <a:spLocks noGrp="1"/>
          </p:cNvSpPr>
          <p:nvPr>
            <p:ph idx="1"/>
          </p:nvPr>
        </p:nvSpPr>
        <p:spPr>
          <a:xfrm>
            <a:off x="1981508" y="2162076"/>
            <a:ext cx="4886018" cy="2019152"/>
          </a:xfrm>
        </p:spPr>
        <p:txBody>
          <a:bodyPr/>
          <a:lstStyle/>
          <a:p>
            <a:pPr marL="0" indent="0">
              <a:buNone/>
            </a:pPr>
            <a:r>
              <a:rPr lang="en-US" dirty="0"/>
              <a:t>Implement multifactor authentication for individuals accessing networks that contain customer information. Authentication measures may include (1) knowledge factors (a password); (2) possession factors (a token); or (3) inherence factors (biometric characteristics).</a:t>
            </a:r>
          </a:p>
        </p:txBody>
      </p:sp>
      <p:pic>
        <p:nvPicPr>
          <p:cNvPr id="4" name="Picture 3">
            <a:extLst>
              <a:ext uri="{FF2B5EF4-FFF2-40B4-BE49-F238E27FC236}">
                <a16:creationId xmlns:a16="http://schemas.microsoft.com/office/drawing/2014/main" id="{0FE8385B-103E-45AA-A4A2-F8C431F6489D}"/>
              </a:ext>
            </a:extLst>
          </p:cNvPr>
          <p:cNvPicPr>
            <a:picLocks noChangeAspect="1"/>
          </p:cNvPicPr>
          <p:nvPr/>
        </p:nvPicPr>
        <p:blipFill>
          <a:blip r:embed="rId2"/>
          <a:stretch>
            <a:fillRect/>
          </a:stretch>
        </p:blipFill>
        <p:spPr>
          <a:xfrm>
            <a:off x="7067242" y="1828750"/>
            <a:ext cx="4645886" cy="3200499"/>
          </a:xfrm>
          <a:prstGeom prst="rect">
            <a:avLst/>
          </a:prstGeom>
          <a:ln>
            <a:noFill/>
          </a:ln>
          <a:effectLst>
            <a:softEdge rad="112500"/>
          </a:effectLst>
        </p:spPr>
      </p:pic>
    </p:spTree>
    <p:extLst>
      <p:ext uri="{BB962C8B-B14F-4D97-AF65-F5344CB8AC3E}">
        <p14:creationId xmlns:p14="http://schemas.microsoft.com/office/powerpoint/2010/main" val="1518007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417F-65F0-4BB8-BCA5-75C2575C300E}"/>
              </a:ext>
            </a:extLst>
          </p:cNvPr>
          <p:cNvSpPr>
            <a:spLocks noGrp="1"/>
          </p:cNvSpPr>
          <p:nvPr>
            <p:ph type="title"/>
          </p:nvPr>
        </p:nvSpPr>
        <p:spPr>
          <a:xfrm>
            <a:off x="1981507" y="384175"/>
            <a:ext cx="7315200" cy="1325563"/>
          </a:xfrm>
        </p:spPr>
        <p:txBody>
          <a:bodyPr/>
          <a:lstStyle/>
          <a:p>
            <a:r>
              <a:rPr lang="en-US" dirty="0"/>
              <a:t>Service Provider Oversight</a:t>
            </a:r>
          </a:p>
        </p:txBody>
      </p:sp>
      <p:sp>
        <p:nvSpPr>
          <p:cNvPr id="3" name="Content Placeholder 2">
            <a:extLst>
              <a:ext uri="{FF2B5EF4-FFF2-40B4-BE49-F238E27FC236}">
                <a16:creationId xmlns:a16="http://schemas.microsoft.com/office/drawing/2014/main" id="{9F30EDE9-3E8E-4BCE-83FD-EC6913E49DFA}"/>
              </a:ext>
            </a:extLst>
          </p:cNvPr>
          <p:cNvSpPr>
            <a:spLocks noGrp="1"/>
          </p:cNvSpPr>
          <p:nvPr>
            <p:ph idx="1"/>
          </p:nvPr>
        </p:nvSpPr>
        <p:spPr>
          <a:xfrm>
            <a:off x="1981507" y="1709739"/>
            <a:ext cx="4114493" cy="4691062"/>
          </a:xfrm>
        </p:spPr>
        <p:txBody>
          <a:bodyPr>
            <a:normAutofit/>
          </a:bodyPr>
          <a:lstStyle/>
          <a:p>
            <a:pPr>
              <a:lnSpc>
                <a:spcPct val="100000"/>
              </a:lnSpc>
              <a:spcBef>
                <a:spcPts val="1200"/>
              </a:spcBef>
              <a:buFont typeface="Wingdings" panose="05000000000000000000" pitchFamily="2" charset="2"/>
              <a:buChar char="§"/>
            </a:pPr>
            <a:r>
              <a:rPr lang="en-US" sz="1800" dirty="0"/>
              <a:t>Systems Inventory</a:t>
            </a:r>
          </a:p>
          <a:p>
            <a:pPr>
              <a:lnSpc>
                <a:spcPct val="100000"/>
              </a:lnSpc>
              <a:spcBef>
                <a:spcPts val="1200"/>
              </a:spcBef>
              <a:buFont typeface="Wingdings" panose="05000000000000000000" pitchFamily="2" charset="2"/>
              <a:buChar char="§"/>
            </a:pPr>
            <a:r>
              <a:rPr lang="en-US" sz="1800" dirty="0"/>
              <a:t>Vender Survey</a:t>
            </a:r>
          </a:p>
          <a:p>
            <a:pPr>
              <a:lnSpc>
                <a:spcPct val="100000"/>
              </a:lnSpc>
              <a:spcBef>
                <a:spcPts val="1200"/>
              </a:spcBef>
              <a:buFont typeface="Wingdings" panose="05000000000000000000" pitchFamily="2" charset="2"/>
              <a:buChar char="§"/>
            </a:pPr>
            <a:r>
              <a:rPr lang="en-US" sz="1800" dirty="0"/>
              <a:t>Require vendors with access to customer information to agree to safeguard information</a:t>
            </a:r>
          </a:p>
          <a:p>
            <a:pPr>
              <a:lnSpc>
                <a:spcPct val="100000"/>
              </a:lnSpc>
              <a:spcBef>
                <a:spcPts val="1200"/>
              </a:spcBef>
              <a:buFont typeface="Wingdings" panose="05000000000000000000" pitchFamily="2" charset="2"/>
              <a:buChar char="§"/>
            </a:pPr>
            <a:r>
              <a:rPr lang="en-US" sz="1800" dirty="0"/>
              <a:t>Periodically assess vendors</a:t>
            </a:r>
          </a:p>
          <a:p>
            <a:pPr>
              <a:lnSpc>
                <a:spcPct val="100000"/>
              </a:lnSpc>
              <a:spcBef>
                <a:spcPts val="1200"/>
              </a:spcBef>
              <a:buFont typeface="Wingdings" panose="05000000000000000000" pitchFamily="2" charset="2"/>
              <a:buChar char="§"/>
            </a:pPr>
            <a:r>
              <a:rPr lang="en-US" dirty="0"/>
              <a:t>Take reasonable steps to select and retain third-party service providers that maintain appropriate safeguards for customer information and periodically assess service providers to ensure compliance</a:t>
            </a:r>
          </a:p>
        </p:txBody>
      </p:sp>
      <p:pic>
        <p:nvPicPr>
          <p:cNvPr id="1026" name="Picture 2">
            <a:extLst>
              <a:ext uri="{FF2B5EF4-FFF2-40B4-BE49-F238E27FC236}">
                <a16:creationId xmlns:a16="http://schemas.microsoft.com/office/drawing/2014/main" id="{274B6C18-1F80-41F2-9E78-0CD3AB7769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9647" y="1921009"/>
            <a:ext cx="4523972" cy="30159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262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707649" y="127840"/>
            <a:ext cx="7315200" cy="1325563"/>
          </a:xfrm>
        </p:spPr>
        <p:txBody>
          <a:bodyPr>
            <a:normAutofit/>
          </a:bodyPr>
          <a:lstStyle/>
          <a:p>
            <a:r>
              <a:rPr lang="en-US" sz="2800" dirty="0"/>
              <a:t>NADA/NIADA Comment Responses</a:t>
            </a:r>
          </a:p>
        </p:txBody>
      </p:sp>
      <p:sp>
        <p:nvSpPr>
          <p:cNvPr id="5" name="TextBox 4">
            <a:extLst>
              <a:ext uri="{FF2B5EF4-FFF2-40B4-BE49-F238E27FC236}">
                <a16:creationId xmlns:a16="http://schemas.microsoft.com/office/drawing/2014/main" id="{1CD5B057-4FF8-40F9-8281-B5A647BB7FE8}"/>
              </a:ext>
            </a:extLst>
          </p:cNvPr>
          <p:cNvSpPr txBox="1"/>
          <p:nvPr/>
        </p:nvSpPr>
        <p:spPr>
          <a:xfrm>
            <a:off x="707649" y="1453403"/>
            <a:ext cx="6343392" cy="4431983"/>
          </a:xfrm>
          <a:prstGeom prst="rect">
            <a:avLst/>
          </a:prstGeom>
          <a:noFill/>
        </p:spPr>
        <p:txBody>
          <a:bodyPr wrap="square" rtlCol="0">
            <a:spAutoFit/>
          </a:bodyPr>
          <a:lstStyle/>
          <a:p>
            <a:pPr marL="342900" indent="-342900">
              <a:spcBef>
                <a:spcPts val="1200"/>
              </a:spcBef>
              <a:buFont typeface="Wingdings" panose="05000000000000000000" pitchFamily="2" charset="2"/>
              <a:buChar char="§"/>
            </a:pPr>
            <a:r>
              <a:rPr lang="en-US" dirty="0">
                <a:latin typeface="Arial" panose="020B0604020202020204" pitchFamily="34" charset="0"/>
                <a:cs typeface="Arial" panose="020B0604020202020204" pitchFamily="34" charset="0"/>
              </a:rPr>
              <a:t>Dealers do not have to follow third-party QI recommendations, but must find alternative safeguards that are adequate and functional (Footnote 199)</a:t>
            </a:r>
          </a:p>
          <a:p>
            <a:pPr marL="342900" indent="-342900">
              <a:spcBef>
                <a:spcPts val="1200"/>
              </a:spcBef>
              <a:buFont typeface="Wingdings" panose="05000000000000000000" pitchFamily="2" charset="2"/>
              <a:buChar char="§"/>
            </a:pPr>
            <a:r>
              <a:rPr lang="en-US" dirty="0">
                <a:highlight>
                  <a:srgbClr val="FFFF00"/>
                </a:highlight>
                <a:latin typeface="Arial" panose="020B0604020202020204" pitchFamily="34" charset="0"/>
                <a:cs typeface="Arial" panose="020B0604020202020204" pitchFamily="34" charset="0"/>
              </a:rPr>
              <a:t>If a vendor’s system does not meet the encryption requirements, the QI must work with the vendor to develop compensating controls or cease doing business with the vendor (Footnote 172)</a:t>
            </a:r>
          </a:p>
          <a:p>
            <a:pPr marL="342900" indent="-342900">
              <a:spcBef>
                <a:spcPts val="1200"/>
              </a:spcBef>
              <a:buFont typeface="Wingdings" panose="05000000000000000000" pitchFamily="2" charset="2"/>
              <a:buChar char="§"/>
            </a:pPr>
            <a:r>
              <a:rPr lang="en-US" dirty="0">
                <a:latin typeface="Arial" panose="020B0604020202020204" pitchFamily="34" charset="0"/>
                <a:cs typeface="Arial" panose="020B0604020202020204" pitchFamily="34" charset="0"/>
              </a:rPr>
              <a:t>Anonymized information that is no longer linkable to a customer will not count towards the 5000 total (Footnote 332)</a:t>
            </a:r>
          </a:p>
          <a:p>
            <a:pPr marL="800100" lvl="1" indent="-342900">
              <a:spcBef>
                <a:spcPts val="1200"/>
              </a:spcBef>
              <a:buFont typeface="Wingdings" panose="05000000000000000000" pitchFamily="2" charset="2"/>
              <a:buChar char="§"/>
            </a:pPr>
            <a:r>
              <a:rPr lang="en-US" sz="1600" dirty="0">
                <a:latin typeface="Arial" panose="020B0604020202020204" pitchFamily="34" charset="0"/>
                <a:cs typeface="Arial" panose="020B0604020202020204" pitchFamily="34" charset="0"/>
              </a:rPr>
              <a:t>However, retaining only “name, phone number, address, and VIN of the vehicle they own,” would count towards the 5000 total (Footnote 332)</a:t>
            </a:r>
          </a:p>
          <a:p>
            <a:pPr marL="285750" indent="-285750">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D2815EE1-212D-412C-ABC9-6BF98986F3E8}"/>
              </a:ext>
            </a:extLst>
          </p:cNvPr>
          <p:cNvPicPr>
            <a:picLocks noChangeAspect="1"/>
          </p:cNvPicPr>
          <p:nvPr/>
        </p:nvPicPr>
        <p:blipFill>
          <a:blip r:embed="rId3"/>
          <a:stretch>
            <a:fillRect/>
          </a:stretch>
        </p:blipFill>
        <p:spPr>
          <a:xfrm>
            <a:off x="7616560" y="1894724"/>
            <a:ext cx="2682472" cy="2682472"/>
          </a:xfrm>
          <a:prstGeom prst="rect">
            <a:avLst/>
          </a:prstGeom>
        </p:spPr>
      </p:pic>
    </p:spTree>
    <p:custDataLst>
      <p:tags r:id="rId1"/>
    </p:custDataLst>
    <p:extLst>
      <p:ext uri="{BB962C8B-B14F-4D97-AF65-F5344CB8AC3E}">
        <p14:creationId xmlns:p14="http://schemas.microsoft.com/office/powerpoint/2010/main" val="381902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417F-65F0-4BB8-BCA5-75C2575C300E}"/>
              </a:ext>
            </a:extLst>
          </p:cNvPr>
          <p:cNvSpPr>
            <a:spLocks noGrp="1"/>
          </p:cNvSpPr>
          <p:nvPr>
            <p:ph type="title"/>
          </p:nvPr>
        </p:nvSpPr>
        <p:spPr>
          <a:xfrm>
            <a:off x="1981507" y="527050"/>
            <a:ext cx="7315200" cy="1325563"/>
          </a:xfrm>
        </p:spPr>
        <p:txBody>
          <a:bodyPr>
            <a:normAutofit/>
          </a:bodyPr>
          <a:lstStyle/>
          <a:p>
            <a:r>
              <a:rPr lang="en-US" sz="2800" dirty="0"/>
              <a:t>Risk Assessments</a:t>
            </a:r>
          </a:p>
        </p:txBody>
      </p:sp>
      <p:sp>
        <p:nvSpPr>
          <p:cNvPr id="3" name="Content Placeholder 2">
            <a:extLst>
              <a:ext uri="{FF2B5EF4-FFF2-40B4-BE49-F238E27FC236}">
                <a16:creationId xmlns:a16="http://schemas.microsoft.com/office/drawing/2014/main" id="{9F30EDE9-3E8E-4BCE-83FD-EC6913E49DFA}"/>
              </a:ext>
            </a:extLst>
          </p:cNvPr>
          <p:cNvSpPr>
            <a:spLocks noGrp="1"/>
          </p:cNvSpPr>
          <p:nvPr>
            <p:ph idx="1"/>
          </p:nvPr>
        </p:nvSpPr>
        <p:spPr>
          <a:xfrm>
            <a:off x="1981507" y="2162076"/>
            <a:ext cx="5505143" cy="2952184"/>
          </a:xfrm>
        </p:spPr>
        <p:txBody>
          <a:bodyPr>
            <a:normAutofit/>
          </a:bodyPr>
          <a:lstStyle/>
          <a:p>
            <a:pPr marL="0" indent="0">
              <a:buNone/>
            </a:pPr>
            <a:r>
              <a:rPr lang="en-US" dirty="0"/>
              <a:t>Undertake risk assessments and implement safeguards to address identified risks. Assessments must be in writing and include criteria for evaluating and identifying security risks, as well as ways to mitigate or accept those risks. Risk assessments must be performed periodically to reassess the reasonably foreseeable risks to the security of customer information</a:t>
            </a:r>
          </a:p>
        </p:txBody>
      </p:sp>
      <p:pic>
        <p:nvPicPr>
          <p:cNvPr id="4" name="Picture 3">
            <a:extLst>
              <a:ext uri="{FF2B5EF4-FFF2-40B4-BE49-F238E27FC236}">
                <a16:creationId xmlns:a16="http://schemas.microsoft.com/office/drawing/2014/main" id="{2B670C6C-848B-4F6C-B71D-3C09F2EA0E06}"/>
              </a:ext>
            </a:extLst>
          </p:cNvPr>
          <p:cNvPicPr>
            <a:picLocks noChangeAspect="1"/>
          </p:cNvPicPr>
          <p:nvPr/>
        </p:nvPicPr>
        <p:blipFill>
          <a:blip r:embed="rId2"/>
          <a:stretch>
            <a:fillRect/>
          </a:stretch>
        </p:blipFill>
        <p:spPr>
          <a:xfrm>
            <a:off x="7919923" y="1852613"/>
            <a:ext cx="3605082" cy="2774223"/>
          </a:xfrm>
          <a:prstGeom prst="rect">
            <a:avLst/>
          </a:prstGeom>
        </p:spPr>
      </p:pic>
    </p:spTree>
    <p:extLst>
      <p:ext uri="{BB962C8B-B14F-4D97-AF65-F5344CB8AC3E}">
        <p14:creationId xmlns:p14="http://schemas.microsoft.com/office/powerpoint/2010/main" val="1123702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685800" y="365125"/>
            <a:ext cx="9646328" cy="1325563"/>
          </a:xfrm>
        </p:spPr>
        <p:txBody>
          <a:bodyPr/>
          <a:lstStyle/>
          <a:p>
            <a:r>
              <a:rPr lang="en-US" dirty="0"/>
              <a:t>Incident Response Program</a:t>
            </a:r>
          </a:p>
        </p:txBody>
      </p:sp>
      <p:sp>
        <p:nvSpPr>
          <p:cNvPr id="3" name="Content Placeholder 2">
            <a:extLst>
              <a:ext uri="{FF2B5EF4-FFF2-40B4-BE49-F238E27FC236}">
                <a16:creationId xmlns:a16="http://schemas.microsoft.com/office/drawing/2014/main" id="{BEDB62E7-1759-471A-830D-59739AA773DF}"/>
              </a:ext>
            </a:extLst>
          </p:cNvPr>
          <p:cNvSpPr>
            <a:spLocks noGrp="1"/>
          </p:cNvSpPr>
          <p:nvPr>
            <p:ph idx="1"/>
          </p:nvPr>
        </p:nvSpPr>
        <p:spPr>
          <a:xfrm>
            <a:off x="756922" y="2141537"/>
            <a:ext cx="5882004" cy="4351338"/>
          </a:xfrm>
        </p:spPr>
        <p:txBody>
          <a:bodyPr>
            <a:normAutofit/>
          </a:bodyPr>
          <a:lstStyle/>
          <a:p>
            <a:pPr marL="0" indent="0">
              <a:lnSpc>
                <a:spcPct val="100000"/>
              </a:lnSpc>
              <a:spcBef>
                <a:spcPts val="1200"/>
              </a:spcBef>
              <a:buNone/>
            </a:pPr>
            <a:r>
              <a:rPr lang="en-US" sz="2000" dirty="0"/>
              <a:t>In case of a breach:</a:t>
            </a:r>
          </a:p>
          <a:p>
            <a:pPr marL="0" indent="0">
              <a:lnSpc>
                <a:spcPct val="100000"/>
              </a:lnSpc>
              <a:spcBef>
                <a:spcPts val="1200"/>
              </a:spcBef>
              <a:buNone/>
            </a:pPr>
            <a:r>
              <a:rPr lang="en-US" sz="2000" dirty="0"/>
              <a:t>Establish a written incident response plan with clear roles, responsibilities, decision-making authority, and communications (effective 12.9.22) add slide</a:t>
            </a:r>
          </a:p>
        </p:txBody>
      </p:sp>
      <p:pic>
        <p:nvPicPr>
          <p:cNvPr id="6" name="Picture 5">
            <a:extLst>
              <a:ext uri="{FF2B5EF4-FFF2-40B4-BE49-F238E27FC236}">
                <a16:creationId xmlns:a16="http://schemas.microsoft.com/office/drawing/2014/main" id="{8A769F5A-130A-4BCB-AE1F-5A40C0BAF392}"/>
              </a:ext>
            </a:extLst>
          </p:cNvPr>
          <p:cNvPicPr>
            <a:picLocks noChangeAspect="1"/>
          </p:cNvPicPr>
          <p:nvPr/>
        </p:nvPicPr>
        <p:blipFill>
          <a:blip r:embed="rId3"/>
          <a:stretch>
            <a:fillRect/>
          </a:stretch>
        </p:blipFill>
        <p:spPr>
          <a:xfrm>
            <a:off x="7337251" y="2274252"/>
            <a:ext cx="3574272" cy="250094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005196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417F-65F0-4BB8-BCA5-75C2575C300E}"/>
              </a:ext>
            </a:extLst>
          </p:cNvPr>
          <p:cNvSpPr>
            <a:spLocks noGrp="1"/>
          </p:cNvSpPr>
          <p:nvPr>
            <p:ph type="title"/>
          </p:nvPr>
        </p:nvSpPr>
        <p:spPr>
          <a:xfrm>
            <a:off x="1914832" y="565150"/>
            <a:ext cx="7315200" cy="1325563"/>
          </a:xfrm>
        </p:spPr>
        <p:txBody>
          <a:bodyPr/>
          <a:lstStyle/>
          <a:p>
            <a:r>
              <a:rPr lang="en-US" dirty="0"/>
              <a:t>Logging and Disposal of Customer Information</a:t>
            </a:r>
          </a:p>
        </p:txBody>
      </p:sp>
      <p:sp>
        <p:nvSpPr>
          <p:cNvPr id="3" name="Content Placeholder 2">
            <a:extLst>
              <a:ext uri="{FF2B5EF4-FFF2-40B4-BE49-F238E27FC236}">
                <a16:creationId xmlns:a16="http://schemas.microsoft.com/office/drawing/2014/main" id="{9F30EDE9-3E8E-4BCE-83FD-EC6913E49DFA}"/>
              </a:ext>
            </a:extLst>
          </p:cNvPr>
          <p:cNvSpPr>
            <a:spLocks noGrp="1"/>
          </p:cNvSpPr>
          <p:nvPr>
            <p:ph idx="1"/>
          </p:nvPr>
        </p:nvSpPr>
        <p:spPr>
          <a:xfrm>
            <a:off x="1981507" y="2162075"/>
            <a:ext cx="5314643" cy="2781399"/>
          </a:xfrm>
        </p:spPr>
        <p:txBody>
          <a:bodyPr>
            <a:normAutofit/>
          </a:bodyPr>
          <a:lstStyle/>
          <a:p>
            <a:pPr marL="0" indent="0">
              <a:buNone/>
            </a:pPr>
            <a:r>
              <a:rPr lang="en-US" dirty="0"/>
              <a:t>Develop, implement, and maintain procedures for the secure disposal of customer information no later than 2 years after the last date the information was used, unless otherwise required to retain the information longer, and implement policies, procedures and controls designed to monitor and log the activity of unauthorized users and detect unauthorized access, use or tampering with customer information</a:t>
            </a:r>
          </a:p>
        </p:txBody>
      </p:sp>
      <p:pic>
        <p:nvPicPr>
          <p:cNvPr id="4" name="Picture 3">
            <a:extLst>
              <a:ext uri="{FF2B5EF4-FFF2-40B4-BE49-F238E27FC236}">
                <a16:creationId xmlns:a16="http://schemas.microsoft.com/office/drawing/2014/main" id="{8BD088E3-5778-4E29-AB45-04952AD62B7B}"/>
              </a:ext>
            </a:extLst>
          </p:cNvPr>
          <p:cNvPicPr>
            <a:picLocks noChangeAspect="1"/>
          </p:cNvPicPr>
          <p:nvPr/>
        </p:nvPicPr>
        <p:blipFill>
          <a:blip r:embed="rId2"/>
          <a:stretch>
            <a:fillRect/>
          </a:stretch>
        </p:blipFill>
        <p:spPr>
          <a:xfrm>
            <a:off x="7467268" y="2038300"/>
            <a:ext cx="4145011" cy="2781399"/>
          </a:xfrm>
          <a:prstGeom prst="ellipse">
            <a:avLst/>
          </a:prstGeom>
          <a:ln>
            <a:noFill/>
          </a:ln>
          <a:effectLst>
            <a:softEdge rad="112500"/>
          </a:effectLst>
        </p:spPr>
      </p:pic>
    </p:spTree>
    <p:extLst>
      <p:ext uri="{BB962C8B-B14F-4D97-AF65-F5344CB8AC3E}">
        <p14:creationId xmlns:p14="http://schemas.microsoft.com/office/powerpoint/2010/main" val="3678665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417F-65F0-4BB8-BCA5-75C2575C300E}"/>
              </a:ext>
            </a:extLst>
          </p:cNvPr>
          <p:cNvSpPr>
            <a:spLocks noGrp="1"/>
          </p:cNvSpPr>
          <p:nvPr>
            <p:ph type="title"/>
          </p:nvPr>
        </p:nvSpPr>
        <p:spPr>
          <a:xfrm>
            <a:off x="1829307" y="203200"/>
            <a:ext cx="7315200" cy="1325563"/>
          </a:xfrm>
        </p:spPr>
        <p:txBody>
          <a:bodyPr/>
          <a:lstStyle/>
          <a:p>
            <a:r>
              <a:rPr lang="en-US" dirty="0"/>
              <a:t>Training Requirements</a:t>
            </a:r>
          </a:p>
        </p:txBody>
      </p:sp>
      <p:sp>
        <p:nvSpPr>
          <p:cNvPr id="3" name="Content Placeholder 2">
            <a:extLst>
              <a:ext uri="{FF2B5EF4-FFF2-40B4-BE49-F238E27FC236}">
                <a16:creationId xmlns:a16="http://schemas.microsoft.com/office/drawing/2014/main" id="{9F30EDE9-3E8E-4BCE-83FD-EC6913E49DFA}"/>
              </a:ext>
            </a:extLst>
          </p:cNvPr>
          <p:cNvSpPr>
            <a:spLocks noGrp="1"/>
          </p:cNvSpPr>
          <p:nvPr>
            <p:ph idx="1"/>
          </p:nvPr>
        </p:nvSpPr>
        <p:spPr>
          <a:xfrm>
            <a:off x="2057708" y="1752501"/>
            <a:ext cx="4352618" cy="3686274"/>
          </a:xfrm>
        </p:spPr>
        <p:txBody>
          <a:bodyPr>
            <a:normAutofit lnSpcReduction="10000"/>
          </a:bodyPr>
          <a:lstStyle/>
          <a:p>
            <a:pPr>
              <a:buFont typeface="Wingdings" panose="05000000000000000000" pitchFamily="2" charset="2"/>
              <a:buChar char="§"/>
            </a:pPr>
            <a:r>
              <a:rPr lang="en-US" sz="1800" dirty="0"/>
              <a:t>Security awareness training for all personnel (effective 12.9.22)</a:t>
            </a:r>
          </a:p>
          <a:p>
            <a:pPr>
              <a:buFont typeface="Wingdings" panose="05000000000000000000" pitchFamily="2" charset="2"/>
              <a:buChar char="§"/>
            </a:pPr>
            <a:endParaRPr lang="en-US" dirty="0"/>
          </a:p>
          <a:p>
            <a:pPr>
              <a:buFont typeface="Wingdings" panose="05000000000000000000" pitchFamily="2" charset="2"/>
              <a:buChar char="§"/>
            </a:pPr>
            <a:r>
              <a:rPr lang="en-US" dirty="0"/>
              <a:t>Update the training for employees based upon risk assessments and/or changes in practices and verify that training requirements have been met</a:t>
            </a:r>
          </a:p>
          <a:p>
            <a:pPr>
              <a:buFont typeface="Wingdings" panose="05000000000000000000" pitchFamily="2" charset="2"/>
              <a:buChar char="§"/>
            </a:pPr>
            <a:endParaRPr lang="en-US" dirty="0"/>
          </a:p>
          <a:p>
            <a:pPr>
              <a:buFont typeface="Wingdings" panose="05000000000000000000" pitchFamily="2" charset="2"/>
              <a:buChar char="§"/>
            </a:pPr>
            <a:r>
              <a:rPr lang="en-US" dirty="0"/>
              <a:t>Safeguard Training</a:t>
            </a:r>
          </a:p>
          <a:p>
            <a:pPr>
              <a:buFont typeface="Wingdings" panose="05000000000000000000" pitchFamily="2" charset="2"/>
              <a:buChar char="§"/>
            </a:pPr>
            <a:endParaRPr lang="en-US" dirty="0"/>
          </a:p>
          <a:p>
            <a:pPr>
              <a:buFont typeface="Wingdings" panose="05000000000000000000" pitchFamily="2" charset="2"/>
              <a:buChar char="§"/>
            </a:pPr>
            <a:r>
              <a:rPr lang="en-US" dirty="0"/>
              <a:t>Training Program with Audit Capabilities</a:t>
            </a:r>
          </a:p>
        </p:txBody>
      </p:sp>
      <p:pic>
        <p:nvPicPr>
          <p:cNvPr id="4" name="Picture 3">
            <a:extLst>
              <a:ext uri="{FF2B5EF4-FFF2-40B4-BE49-F238E27FC236}">
                <a16:creationId xmlns:a16="http://schemas.microsoft.com/office/drawing/2014/main" id="{9E84290B-3D0C-4A8C-995E-897B14B94932}"/>
              </a:ext>
            </a:extLst>
          </p:cNvPr>
          <p:cNvPicPr>
            <a:picLocks noChangeAspect="1"/>
          </p:cNvPicPr>
          <p:nvPr/>
        </p:nvPicPr>
        <p:blipFill>
          <a:blip r:embed="rId2"/>
          <a:stretch>
            <a:fillRect/>
          </a:stretch>
        </p:blipFill>
        <p:spPr>
          <a:xfrm>
            <a:off x="7258700" y="1862137"/>
            <a:ext cx="4129453" cy="27479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0663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417F-65F0-4BB8-BCA5-75C2575C300E}"/>
              </a:ext>
            </a:extLst>
          </p:cNvPr>
          <p:cNvSpPr>
            <a:spLocks noGrp="1"/>
          </p:cNvSpPr>
          <p:nvPr>
            <p:ph type="title"/>
          </p:nvPr>
        </p:nvSpPr>
        <p:spPr>
          <a:xfrm>
            <a:off x="1981507" y="384175"/>
            <a:ext cx="7315200" cy="1325563"/>
          </a:xfrm>
        </p:spPr>
        <p:txBody>
          <a:bodyPr/>
          <a:lstStyle/>
          <a:p>
            <a:r>
              <a:rPr lang="en-US" dirty="0"/>
              <a:t>Reports to Board of Directors</a:t>
            </a:r>
          </a:p>
        </p:txBody>
      </p:sp>
      <p:sp>
        <p:nvSpPr>
          <p:cNvPr id="3" name="Content Placeholder 2">
            <a:extLst>
              <a:ext uri="{FF2B5EF4-FFF2-40B4-BE49-F238E27FC236}">
                <a16:creationId xmlns:a16="http://schemas.microsoft.com/office/drawing/2014/main" id="{9F30EDE9-3E8E-4BCE-83FD-EC6913E49DFA}"/>
              </a:ext>
            </a:extLst>
          </p:cNvPr>
          <p:cNvSpPr>
            <a:spLocks noGrp="1"/>
          </p:cNvSpPr>
          <p:nvPr>
            <p:ph idx="1"/>
          </p:nvPr>
        </p:nvSpPr>
        <p:spPr>
          <a:xfrm>
            <a:off x="1981507" y="1889112"/>
            <a:ext cx="4838756" cy="3079775"/>
          </a:xfrm>
        </p:spPr>
        <p:txBody>
          <a:bodyPr>
            <a:normAutofit/>
          </a:bodyPr>
          <a:lstStyle/>
          <a:p>
            <a:pPr marL="0" indent="0">
              <a:buNone/>
            </a:pPr>
            <a:r>
              <a:rPr lang="en-US" dirty="0"/>
              <a:t>The qualified individual must provide written reports at least annually to boards of directors or governing bodies on the financial institution’s information security program. Including information on the overall status of the information security program and the financial institution’s compliance, and material matters related to the information security program (such as risk assessments and recommended updates to the program)</a:t>
            </a:r>
          </a:p>
        </p:txBody>
      </p:sp>
      <p:pic>
        <p:nvPicPr>
          <p:cNvPr id="4" name="Picture 3">
            <a:extLst>
              <a:ext uri="{FF2B5EF4-FFF2-40B4-BE49-F238E27FC236}">
                <a16:creationId xmlns:a16="http://schemas.microsoft.com/office/drawing/2014/main" id="{B4A7D0CE-6580-4FEB-A1E4-A8C598F82F8E}"/>
              </a:ext>
            </a:extLst>
          </p:cNvPr>
          <p:cNvPicPr>
            <a:picLocks noChangeAspect="1"/>
          </p:cNvPicPr>
          <p:nvPr/>
        </p:nvPicPr>
        <p:blipFill>
          <a:blip r:embed="rId2"/>
          <a:stretch>
            <a:fillRect/>
          </a:stretch>
        </p:blipFill>
        <p:spPr>
          <a:xfrm>
            <a:off x="6877329" y="2049980"/>
            <a:ext cx="4838756" cy="21810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10985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3386868" y="-18023"/>
            <a:ext cx="6576282" cy="1325563"/>
          </a:xfrm>
        </p:spPr>
        <p:txBody>
          <a:bodyPr>
            <a:normAutofit/>
          </a:bodyPr>
          <a:lstStyle/>
          <a:p>
            <a:r>
              <a:rPr lang="en-US" sz="2800" dirty="0"/>
              <a:t>5K Consumer Exemption</a:t>
            </a:r>
          </a:p>
        </p:txBody>
      </p:sp>
      <p:sp>
        <p:nvSpPr>
          <p:cNvPr id="3" name="Content Placeholder 2">
            <a:extLst>
              <a:ext uri="{FF2B5EF4-FFF2-40B4-BE49-F238E27FC236}">
                <a16:creationId xmlns:a16="http://schemas.microsoft.com/office/drawing/2014/main" id="{BEDB62E7-1759-471A-830D-59739AA773DF}"/>
              </a:ext>
            </a:extLst>
          </p:cNvPr>
          <p:cNvSpPr>
            <a:spLocks noGrp="1"/>
          </p:cNvSpPr>
          <p:nvPr>
            <p:ph idx="1"/>
          </p:nvPr>
        </p:nvSpPr>
        <p:spPr>
          <a:xfrm>
            <a:off x="192927" y="1489436"/>
            <a:ext cx="5447665" cy="4852154"/>
          </a:xfrm>
        </p:spPr>
        <p:txBody>
          <a:bodyPr>
            <a:noAutofit/>
          </a:bodyPr>
          <a:lstStyle/>
          <a:p>
            <a:pPr marL="0" indent="0">
              <a:lnSpc>
                <a:spcPct val="100000"/>
              </a:lnSpc>
              <a:spcBef>
                <a:spcPts val="1200"/>
              </a:spcBef>
              <a:buNone/>
            </a:pPr>
            <a:r>
              <a:rPr lang="en-US" dirty="0"/>
              <a:t>The following DO NOT APPLY if you retain information for fewer than 5000 consumers that have sought credit:</a:t>
            </a:r>
          </a:p>
          <a:p>
            <a:pPr lvl="1">
              <a:lnSpc>
                <a:spcPct val="100000"/>
              </a:lnSpc>
              <a:spcBef>
                <a:spcPts val="1200"/>
              </a:spcBef>
              <a:buFont typeface="Wingdings" panose="05000000000000000000" pitchFamily="2" charset="2"/>
              <a:buChar char="§"/>
            </a:pPr>
            <a:r>
              <a:rPr lang="en-US" dirty="0"/>
              <a:t>No written risk assessment</a:t>
            </a:r>
          </a:p>
          <a:p>
            <a:pPr lvl="1">
              <a:lnSpc>
                <a:spcPct val="100000"/>
              </a:lnSpc>
              <a:spcBef>
                <a:spcPts val="1200"/>
              </a:spcBef>
              <a:buFont typeface="Wingdings" panose="05000000000000000000" pitchFamily="2" charset="2"/>
              <a:buChar char="§"/>
            </a:pPr>
            <a:r>
              <a:rPr lang="en-US" dirty="0"/>
              <a:t>No continuous monitoring, penetration testing, or vulnerability scans</a:t>
            </a:r>
          </a:p>
          <a:p>
            <a:pPr lvl="1">
              <a:lnSpc>
                <a:spcPct val="100000"/>
              </a:lnSpc>
              <a:spcBef>
                <a:spcPts val="1200"/>
              </a:spcBef>
              <a:buFont typeface="Wingdings" panose="05000000000000000000" pitchFamily="2" charset="2"/>
              <a:buChar char="§"/>
            </a:pPr>
            <a:r>
              <a:rPr lang="en-US" dirty="0"/>
              <a:t>No written incident response plan</a:t>
            </a:r>
          </a:p>
          <a:p>
            <a:pPr lvl="1">
              <a:lnSpc>
                <a:spcPct val="100000"/>
              </a:lnSpc>
              <a:spcBef>
                <a:spcPts val="1200"/>
              </a:spcBef>
              <a:buFont typeface="Wingdings" panose="05000000000000000000" pitchFamily="2" charset="2"/>
              <a:buChar char="§"/>
            </a:pPr>
            <a:r>
              <a:rPr lang="en-US" dirty="0"/>
              <a:t>No annual report to board</a:t>
            </a:r>
            <a:endParaRPr lang="en-US" dirty="0">
              <a:effectLst/>
            </a:endParaRPr>
          </a:p>
        </p:txBody>
      </p:sp>
      <p:sp>
        <p:nvSpPr>
          <p:cNvPr id="8" name="Content Placeholder 2">
            <a:extLst>
              <a:ext uri="{FF2B5EF4-FFF2-40B4-BE49-F238E27FC236}">
                <a16:creationId xmlns:a16="http://schemas.microsoft.com/office/drawing/2014/main" id="{4A926902-251A-4794-BDCC-4B0FF512B05B}"/>
              </a:ext>
            </a:extLst>
          </p:cNvPr>
          <p:cNvSpPr txBox="1">
            <a:spLocks/>
          </p:cNvSpPr>
          <p:nvPr/>
        </p:nvSpPr>
        <p:spPr>
          <a:xfrm>
            <a:off x="5568315" y="1448451"/>
            <a:ext cx="5452110" cy="48521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3324B"/>
                </a:solidFill>
                <a:latin typeface="Arial" panose="020B0604020202020204" pitchFamily="34" charset="0"/>
                <a:ea typeface="Roboto" panose="02000000000000000000"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13324B"/>
                </a:solidFill>
                <a:latin typeface="Arial" panose="020B0604020202020204" pitchFamily="34" charset="0"/>
                <a:ea typeface="Roboto" panose="02000000000000000000"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13324B"/>
                </a:solidFill>
                <a:latin typeface="Arial" panose="020B0604020202020204" pitchFamily="34" charset="0"/>
                <a:ea typeface="Roboto" panose="02000000000000000000"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3324B"/>
                </a:solidFill>
                <a:latin typeface="Arial" panose="020B0604020202020204" pitchFamily="34" charset="0"/>
                <a:ea typeface="Roboto" panose="02000000000000000000"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3324B"/>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200"/>
              </a:spcBef>
              <a:buFont typeface="Arial" panose="020B0604020202020204" pitchFamily="34" charset="0"/>
              <a:buNone/>
            </a:pPr>
            <a:r>
              <a:rPr lang="en-US" dirty="0"/>
              <a:t>The following DO APPLY if you retain information for fewer than 5000 consumers that have sought credit:</a:t>
            </a:r>
          </a:p>
          <a:p>
            <a:pPr lvl="1">
              <a:lnSpc>
                <a:spcPct val="100000"/>
              </a:lnSpc>
              <a:spcBef>
                <a:spcPts val="1200"/>
              </a:spcBef>
              <a:buFont typeface="Wingdings" panose="05000000000000000000" pitchFamily="2" charset="2"/>
              <a:buChar char="§"/>
            </a:pPr>
            <a:r>
              <a:rPr lang="en-US" dirty="0"/>
              <a:t>Designation of a Qualified Individual</a:t>
            </a:r>
          </a:p>
          <a:p>
            <a:pPr lvl="1">
              <a:lnSpc>
                <a:spcPct val="100000"/>
              </a:lnSpc>
              <a:spcBef>
                <a:spcPts val="1200"/>
              </a:spcBef>
              <a:buFont typeface="Wingdings" panose="05000000000000000000" pitchFamily="2" charset="2"/>
              <a:buChar char="§"/>
            </a:pPr>
            <a:r>
              <a:rPr lang="en-US" dirty="0"/>
              <a:t>Encryption of Customer Information at Rest and in Transit</a:t>
            </a:r>
          </a:p>
          <a:p>
            <a:pPr lvl="1">
              <a:lnSpc>
                <a:spcPct val="100000"/>
              </a:lnSpc>
              <a:spcBef>
                <a:spcPts val="1200"/>
              </a:spcBef>
              <a:buFont typeface="Wingdings" panose="05000000000000000000" pitchFamily="2" charset="2"/>
              <a:buChar char="§"/>
            </a:pPr>
            <a:r>
              <a:rPr lang="en-US" dirty="0"/>
              <a:t>Service Provider Oversight</a:t>
            </a:r>
          </a:p>
          <a:p>
            <a:pPr lvl="1">
              <a:lnSpc>
                <a:spcPct val="100000"/>
              </a:lnSpc>
              <a:spcBef>
                <a:spcPts val="1200"/>
              </a:spcBef>
              <a:buFont typeface="Wingdings" panose="05000000000000000000" pitchFamily="2" charset="2"/>
              <a:buChar char="§"/>
            </a:pPr>
            <a:r>
              <a:rPr lang="en-US" dirty="0"/>
              <a:t>Multi-factor Authentication</a:t>
            </a:r>
          </a:p>
          <a:p>
            <a:pPr lvl="1">
              <a:lnSpc>
                <a:spcPct val="100000"/>
              </a:lnSpc>
              <a:spcBef>
                <a:spcPts val="1200"/>
              </a:spcBef>
              <a:buFont typeface="Wingdings" panose="05000000000000000000" pitchFamily="2" charset="2"/>
              <a:buChar char="§"/>
            </a:pPr>
            <a:r>
              <a:rPr lang="en-US" dirty="0"/>
              <a:t>Additional Training Requirements</a:t>
            </a:r>
          </a:p>
          <a:p>
            <a:pPr lvl="1">
              <a:lnSpc>
                <a:spcPct val="100000"/>
              </a:lnSpc>
              <a:spcBef>
                <a:spcPts val="1200"/>
              </a:spcBef>
              <a:buFont typeface="Wingdings" panose="05000000000000000000" pitchFamily="2" charset="2"/>
              <a:buChar char="§"/>
            </a:pPr>
            <a:r>
              <a:rPr lang="en-US" dirty="0"/>
              <a:t>Logging and Disposal of Consumer Information</a:t>
            </a:r>
          </a:p>
          <a:p>
            <a:pPr lvl="1">
              <a:lnSpc>
                <a:spcPct val="100000"/>
              </a:lnSpc>
              <a:spcBef>
                <a:spcPts val="1200"/>
              </a:spcBef>
              <a:buFont typeface="Wingdings" panose="05000000000000000000" pitchFamily="2" charset="2"/>
              <a:buChar char="§"/>
            </a:pPr>
            <a:endParaRPr lang="en-US" dirty="0"/>
          </a:p>
          <a:p>
            <a:pPr lvl="1">
              <a:lnSpc>
                <a:spcPct val="100000"/>
              </a:lnSpc>
              <a:spcBef>
                <a:spcPts val="1200"/>
              </a:spcBef>
              <a:buFont typeface="Wingdings" panose="05000000000000000000" pitchFamily="2" charset="2"/>
              <a:buChar char="§"/>
            </a:pPr>
            <a:endParaRPr lang="en-US" dirty="0"/>
          </a:p>
        </p:txBody>
      </p:sp>
      <p:cxnSp>
        <p:nvCxnSpPr>
          <p:cNvPr id="9" name="Straight Connector 8">
            <a:extLst>
              <a:ext uri="{FF2B5EF4-FFF2-40B4-BE49-F238E27FC236}">
                <a16:creationId xmlns:a16="http://schemas.microsoft.com/office/drawing/2014/main" id="{4FD3E427-E242-4194-87A7-0D3AB49A8DDE}"/>
              </a:ext>
            </a:extLst>
          </p:cNvPr>
          <p:cNvCxnSpPr/>
          <p:nvPr/>
        </p:nvCxnSpPr>
        <p:spPr>
          <a:xfrm>
            <a:off x="5438775" y="1207615"/>
            <a:ext cx="0" cy="5133975"/>
          </a:xfrm>
          <a:prstGeom prst="line">
            <a:avLst/>
          </a:prstGeom>
          <a:ln w="28575"/>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307793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777240" y="295910"/>
            <a:ext cx="9815004" cy="1439113"/>
          </a:xfrm>
        </p:spPr>
        <p:txBody>
          <a:bodyPr/>
          <a:lstStyle/>
          <a:p>
            <a:r>
              <a:rPr lang="en-US" dirty="0"/>
              <a:t>5K Consumer Exemption</a:t>
            </a:r>
          </a:p>
        </p:txBody>
      </p:sp>
      <p:sp>
        <p:nvSpPr>
          <p:cNvPr id="3" name="Content Placeholder 2">
            <a:extLst>
              <a:ext uri="{FF2B5EF4-FFF2-40B4-BE49-F238E27FC236}">
                <a16:creationId xmlns:a16="http://schemas.microsoft.com/office/drawing/2014/main" id="{BEDB62E7-1759-471A-830D-59739AA773DF}"/>
              </a:ext>
            </a:extLst>
          </p:cNvPr>
          <p:cNvSpPr>
            <a:spLocks noGrp="1"/>
          </p:cNvSpPr>
          <p:nvPr>
            <p:ph idx="1"/>
          </p:nvPr>
        </p:nvSpPr>
        <p:spPr>
          <a:xfrm>
            <a:off x="777240" y="1460596"/>
            <a:ext cx="5718810" cy="4225194"/>
          </a:xfrm>
        </p:spPr>
        <p:txBody>
          <a:bodyPr>
            <a:noAutofit/>
          </a:bodyPr>
          <a:lstStyle/>
          <a:p>
            <a:pPr marL="0" indent="0">
              <a:lnSpc>
                <a:spcPct val="100000"/>
              </a:lnSpc>
              <a:spcBef>
                <a:spcPts val="1200"/>
              </a:spcBef>
              <a:buNone/>
            </a:pPr>
            <a:r>
              <a:rPr lang="en-US" sz="2000" dirty="0"/>
              <a:t>Information for 5000 consumers seeking credit is easily surpassed:</a:t>
            </a:r>
          </a:p>
          <a:p>
            <a:pPr lvl="1">
              <a:lnSpc>
                <a:spcPct val="100000"/>
              </a:lnSpc>
              <a:spcBef>
                <a:spcPts val="1200"/>
              </a:spcBef>
              <a:buFont typeface="Wingdings" panose="05000000000000000000" pitchFamily="2" charset="2"/>
              <a:buChar char="§"/>
            </a:pPr>
            <a:r>
              <a:rPr lang="en-US" dirty="0">
                <a:effectLst/>
              </a:rPr>
              <a:t>Credit apps/dead deals (should be maintained for 5 years)</a:t>
            </a:r>
          </a:p>
          <a:p>
            <a:pPr lvl="2">
              <a:lnSpc>
                <a:spcPct val="100000"/>
              </a:lnSpc>
              <a:spcBef>
                <a:spcPts val="1200"/>
              </a:spcBef>
              <a:buFont typeface="Wingdings" panose="05000000000000000000" pitchFamily="2" charset="2"/>
              <a:buChar char="ü"/>
            </a:pPr>
            <a:r>
              <a:rPr lang="en-US" dirty="0">
                <a:effectLst/>
              </a:rPr>
              <a:t>83.33 credit apps per month = 5000</a:t>
            </a:r>
          </a:p>
          <a:p>
            <a:pPr lvl="1">
              <a:lnSpc>
                <a:spcPct val="100000"/>
              </a:lnSpc>
              <a:spcBef>
                <a:spcPts val="1200"/>
              </a:spcBef>
              <a:buFont typeface="Wingdings" panose="05000000000000000000" pitchFamily="2" charset="2"/>
              <a:buChar char="§"/>
            </a:pPr>
            <a:r>
              <a:rPr lang="en-US" dirty="0"/>
              <a:t>Deal jackets (should be maintained for at least 7 years)</a:t>
            </a:r>
            <a:endParaRPr lang="en-US" dirty="0">
              <a:effectLst/>
            </a:endParaRPr>
          </a:p>
          <a:p>
            <a:pPr lvl="1">
              <a:lnSpc>
                <a:spcPct val="100000"/>
              </a:lnSpc>
              <a:spcBef>
                <a:spcPts val="1200"/>
              </a:spcBef>
              <a:buFont typeface="Wingdings" panose="05000000000000000000" pitchFamily="2" charset="2"/>
              <a:buChar char="§"/>
            </a:pPr>
            <a:r>
              <a:rPr lang="en-US" dirty="0"/>
              <a:t>DMS</a:t>
            </a:r>
          </a:p>
          <a:p>
            <a:pPr lvl="1">
              <a:lnSpc>
                <a:spcPct val="100000"/>
              </a:lnSpc>
              <a:spcBef>
                <a:spcPts val="1200"/>
              </a:spcBef>
              <a:buFont typeface="Wingdings" panose="05000000000000000000" pitchFamily="2" charset="2"/>
              <a:buChar char="§"/>
            </a:pPr>
            <a:r>
              <a:rPr lang="en-US" dirty="0">
                <a:effectLst/>
              </a:rPr>
              <a:t>CRM</a:t>
            </a:r>
          </a:p>
          <a:p>
            <a:pPr lvl="1">
              <a:lnSpc>
                <a:spcPct val="100000"/>
              </a:lnSpc>
              <a:spcBef>
                <a:spcPts val="1200"/>
              </a:spcBef>
              <a:buFont typeface="Wingdings" panose="05000000000000000000" pitchFamily="2" charset="2"/>
              <a:buChar char="§"/>
            </a:pPr>
            <a:r>
              <a:rPr lang="en-US" dirty="0">
                <a:effectLst/>
              </a:rPr>
              <a:t>Emails</a:t>
            </a:r>
          </a:p>
          <a:p>
            <a:pPr lvl="1">
              <a:lnSpc>
                <a:spcPct val="100000"/>
              </a:lnSpc>
              <a:spcBef>
                <a:spcPts val="1200"/>
              </a:spcBef>
              <a:buFont typeface="Wingdings" panose="05000000000000000000" pitchFamily="2" charset="2"/>
              <a:buChar char="§"/>
            </a:pPr>
            <a:r>
              <a:rPr lang="en-US" dirty="0"/>
              <a:t>Social media</a:t>
            </a:r>
          </a:p>
          <a:p>
            <a:pPr lvl="1">
              <a:lnSpc>
                <a:spcPct val="100000"/>
              </a:lnSpc>
              <a:spcBef>
                <a:spcPts val="1200"/>
              </a:spcBef>
              <a:buFont typeface="Wingdings" panose="05000000000000000000" pitchFamily="2" charset="2"/>
              <a:buChar char="§"/>
            </a:pPr>
            <a:r>
              <a:rPr lang="en-US" dirty="0">
                <a:effectLst/>
              </a:rPr>
              <a:t>Website</a:t>
            </a:r>
          </a:p>
        </p:txBody>
      </p:sp>
      <p:pic>
        <p:nvPicPr>
          <p:cNvPr id="7" name="Picture 6">
            <a:extLst>
              <a:ext uri="{FF2B5EF4-FFF2-40B4-BE49-F238E27FC236}">
                <a16:creationId xmlns:a16="http://schemas.microsoft.com/office/drawing/2014/main" id="{0815DCF8-6BAC-4313-9D94-F9EA5E831056}"/>
              </a:ext>
            </a:extLst>
          </p:cNvPr>
          <p:cNvPicPr>
            <a:picLocks noChangeAspect="1"/>
          </p:cNvPicPr>
          <p:nvPr/>
        </p:nvPicPr>
        <p:blipFill>
          <a:blip r:embed="rId3"/>
          <a:stretch>
            <a:fillRect/>
          </a:stretch>
        </p:blipFill>
        <p:spPr>
          <a:xfrm>
            <a:off x="8001997" y="1015466"/>
            <a:ext cx="1419225" cy="5029200"/>
          </a:xfrm>
          <a:prstGeom prst="rect">
            <a:avLst/>
          </a:prstGeom>
        </p:spPr>
      </p:pic>
      <p:sp>
        <p:nvSpPr>
          <p:cNvPr id="8" name="Rectangle 7">
            <a:extLst>
              <a:ext uri="{FF2B5EF4-FFF2-40B4-BE49-F238E27FC236}">
                <a16:creationId xmlns:a16="http://schemas.microsoft.com/office/drawing/2014/main" id="{6005CA38-A190-4727-BCFF-4560541338DF}"/>
              </a:ext>
            </a:extLst>
          </p:cNvPr>
          <p:cNvSpPr/>
          <p:nvPr/>
        </p:nvSpPr>
        <p:spPr>
          <a:xfrm>
            <a:off x="8001996" y="1087349"/>
            <a:ext cx="1419225" cy="7655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5000</a:t>
            </a:r>
          </a:p>
        </p:txBody>
      </p:sp>
    </p:spTree>
    <p:custDataLst>
      <p:tags r:id="rId1"/>
    </p:custDataLst>
    <p:extLst>
      <p:ext uri="{BB962C8B-B14F-4D97-AF65-F5344CB8AC3E}">
        <p14:creationId xmlns:p14="http://schemas.microsoft.com/office/powerpoint/2010/main" val="62210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838200" y="174723"/>
            <a:ext cx="7315200" cy="1325563"/>
          </a:xfrm>
        </p:spPr>
        <p:txBody>
          <a:bodyPr>
            <a:normAutofit/>
          </a:bodyPr>
          <a:lstStyle/>
          <a:p>
            <a:r>
              <a:rPr lang="en-US" sz="2800" dirty="0"/>
              <a:t>Key Next Steps</a:t>
            </a:r>
          </a:p>
        </p:txBody>
      </p:sp>
      <p:sp>
        <p:nvSpPr>
          <p:cNvPr id="3" name="Content Placeholder 2">
            <a:extLst>
              <a:ext uri="{FF2B5EF4-FFF2-40B4-BE49-F238E27FC236}">
                <a16:creationId xmlns:a16="http://schemas.microsoft.com/office/drawing/2014/main" id="{BEDB62E7-1759-471A-830D-59739AA773DF}"/>
              </a:ext>
            </a:extLst>
          </p:cNvPr>
          <p:cNvSpPr>
            <a:spLocks noGrp="1"/>
          </p:cNvSpPr>
          <p:nvPr>
            <p:ph idx="1"/>
          </p:nvPr>
        </p:nvSpPr>
        <p:spPr>
          <a:xfrm>
            <a:off x="838200" y="1319843"/>
            <a:ext cx="4963160" cy="5650891"/>
          </a:xfrm>
        </p:spPr>
        <p:txBody>
          <a:bodyPr>
            <a:normAutofit/>
          </a:bodyPr>
          <a:lstStyle/>
          <a:p>
            <a:pPr marR="0">
              <a:lnSpc>
                <a:spcPct val="100000"/>
              </a:lnSpc>
              <a:spcBef>
                <a:spcPts val="1200"/>
              </a:spcBef>
              <a:spcAft>
                <a:spcPts val="0"/>
              </a:spcAft>
              <a:buFont typeface="Wingdings" panose="05000000000000000000" pitchFamily="2" charset="2"/>
              <a:buChar char="§"/>
            </a:pPr>
            <a:r>
              <a:rPr lang="en-US" sz="2200" dirty="0">
                <a:ea typeface="Calibri" panose="020F0502020204030204" pitchFamily="34" charset="0"/>
              </a:rPr>
              <a:t>Educate!</a:t>
            </a:r>
          </a:p>
          <a:p>
            <a:pPr lvl="1">
              <a:lnSpc>
                <a:spcPct val="100000"/>
              </a:lnSpc>
              <a:spcBef>
                <a:spcPts val="1200"/>
              </a:spcBef>
              <a:buFont typeface="Courier New" panose="02070309020205020404" pitchFamily="49" charset="0"/>
              <a:buChar char="o"/>
            </a:pPr>
            <a:r>
              <a:rPr lang="en-US" sz="2200" dirty="0">
                <a:ea typeface="Calibri" panose="020F0502020204030204" pitchFamily="34" charset="0"/>
              </a:rPr>
              <a:t>Someone MUST be familiar with requirements</a:t>
            </a:r>
          </a:p>
          <a:p>
            <a:pPr marR="0">
              <a:lnSpc>
                <a:spcPct val="100000"/>
              </a:lnSpc>
              <a:spcBef>
                <a:spcPts val="1200"/>
              </a:spcBef>
              <a:spcAft>
                <a:spcPts val="0"/>
              </a:spcAft>
              <a:buFont typeface="Wingdings" panose="05000000000000000000" pitchFamily="2" charset="2"/>
              <a:buChar char="§"/>
            </a:pPr>
            <a:r>
              <a:rPr lang="en-US" sz="2200" dirty="0">
                <a:ea typeface="Calibri" panose="020F0502020204030204" pitchFamily="34" charset="0"/>
              </a:rPr>
              <a:t>Collaboration/Build a Team</a:t>
            </a:r>
          </a:p>
          <a:p>
            <a:pPr lvl="1">
              <a:lnSpc>
                <a:spcPct val="100000"/>
              </a:lnSpc>
              <a:spcBef>
                <a:spcPts val="1200"/>
              </a:spcBef>
              <a:buFont typeface="Courier New" panose="02070309020205020404" pitchFamily="49" charset="0"/>
              <a:buChar char="o"/>
            </a:pPr>
            <a:r>
              <a:rPr lang="en-US" sz="2200" dirty="0">
                <a:effectLst/>
                <a:ea typeface="Calibri" panose="020F0502020204030204" pitchFamily="34" charset="0"/>
              </a:rPr>
              <a:t>Dealership</a:t>
            </a:r>
          </a:p>
          <a:p>
            <a:pPr lvl="2">
              <a:lnSpc>
                <a:spcPct val="100000"/>
              </a:lnSpc>
              <a:spcBef>
                <a:spcPts val="1200"/>
              </a:spcBef>
              <a:buFont typeface="Wingdings" panose="05000000000000000000" pitchFamily="2" charset="2"/>
              <a:buChar char="ü"/>
            </a:pPr>
            <a:r>
              <a:rPr lang="en-US" sz="2200" dirty="0">
                <a:ea typeface="Calibri" panose="020F0502020204030204" pitchFamily="34" charset="0"/>
              </a:rPr>
              <a:t>Named Leader</a:t>
            </a:r>
          </a:p>
          <a:p>
            <a:pPr lvl="2">
              <a:lnSpc>
                <a:spcPct val="100000"/>
              </a:lnSpc>
              <a:spcBef>
                <a:spcPts val="1200"/>
              </a:spcBef>
              <a:buFont typeface="Wingdings" panose="05000000000000000000" pitchFamily="2" charset="2"/>
              <a:buChar char="ü"/>
            </a:pPr>
            <a:r>
              <a:rPr lang="en-US" sz="2200" dirty="0">
                <a:effectLst/>
                <a:ea typeface="Calibri" panose="020F0502020204030204" pitchFamily="34" charset="0"/>
              </a:rPr>
              <a:t>Senior Management</a:t>
            </a:r>
          </a:p>
          <a:p>
            <a:pPr lvl="2">
              <a:lnSpc>
                <a:spcPct val="100000"/>
              </a:lnSpc>
              <a:spcBef>
                <a:spcPts val="1200"/>
              </a:spcBef>
              <a:buFont typeface="Wingdings" panose="05000000000000000000" pitchFamily="2" charset="2"/>
              <a:buChar char="ü"/>
            </a:pPr>
            <a:r>
              <a:rPr lang="en-US" sz="2200" dirty="0">
                <a:ea typeface="Calibri" panose="020F0502020204030204" pitchFamily="34" charset="0"/>
              </a:rPr>
              <a:t>Named IT Resource</a:t>
            </a:r>
            <a:endParaRPr lang="en-US" sz="2200" dirty="0">
              <a:effectLst/>
              <a:ea typeface="Calibri" panose="020F0502020204030204" pitchFamily="34" charset="0"/>
            </a:endParaRPr>
          </a:p>
          <a:p>
            <a:pPr marL="228600" lvl="1">
              <a:lnSpc>
                <a:spcPct val="100000"/>
              </a:lnSpc>
              <a:spcBef>
                <a:spcPts val="1200"/>
              </a:spcBef>
              <a:buFont typeface="Wingdings" panose="05000000000000000000" pitchFamily="2" charset="2"/>
              <a:buChar char="§"/>
            </a:pPr>
            <a:r>
              <a:rPr lang="en-US" sz="2200" dirty="0">
                <a:ea typeface="Calibri" panose="020F0502020204030204" pitchFamily="34" charset="0"/>
              </a:rPr>
              <a:t>Inventory Systems with Consumer Data</a:t>
            </a:r>
          </a:p>
          <a:p>
            <a:pPr lvl="1">
              <a:lnSpc>
                <a:spcPct val="100000"/>
              </a:lnSpc>
              <a:spcBef>
                <a:spcPts val="1200"/>
              </a:spcBef>
              <a:buFont typeface="Courier New" panose="02070309020205020404" pitchFamily="49" charset="0"/>
              <a:buChar char="o"/>
            </a:pPr>
            <a:r>
              <a:rPr lang="en-US" sz="2200" dirty="0">
                <a:ea typeface="Calibri" panose="020F0502020204030204" pitchFamily="34" charset="0"/>
              </a:rPr>
              <a:t>Build Survey</a:t>
            </a:r>
          </a:p>
          <a:p>
            <a:pPr lvl="1">
              <a:lnSpc>
                <a:spcPct val="100000"/>
              </a:lnSpc>
              <a:spcBef>
                <a:spcPts val="1200"/>
              </a:spcBef>
              <a:buFont typeface="Courier New" panose="02070309020205020404" pitchFamily="49" charset="0"/>
              <a:buChar char="o"/>
            </a:pPr>
            <a:r>
              <a:rPr lang="en-US" sz="2200" dirty="0">
                <a:ea typeface="Calibri" panose="020F0502020204030204" pitchFamily="34" charset="0"/>
              </a:rPr>
              <a:t>Vendors</a:t>
            </a:r>
            <a:endParaRPr lang="en-US" sz="2200" dirty="0"/>
          </a:p>
        </p:txBody>
      </p:sp>
      <p:pic>
        <p:nvPicPr>
          <p:cNvPr id="5" name="Picture 4">
            <a:extLst>
              <a:ext uri="{FF2B5EF4-FFF2-40B4-BE49-F238E27FC236}">
                <a16:creationId xmlns:a16="http://schemas.microsoft.com/office/drawing/2014/main" id="{3EF45E2B-5D56-4861-80AA-45B6F67B719B}"/>
              </a:ext>
            </a:extLst>
          </p:cNvPr>
          <p:cNvPicPr>
            <a:picLocks noChangeAspect="1"/>
          </p:cNvPicPr>
          <p:nvPr/>
        </p:nvPicPr>
        <p:blipFill>
          <a:blip r:embed="rId3"/>
          <a:stretch>
            <a:fillRect/>
          </a:stretch>
        </p:blipFill>
        <p:spPr>
          <a:xfrm>
            <a:off x="6057741" y="2244408"/>
            <a:ext cx="4191318" cy="2239010"/>
          </a:xfrm>
          <a:prstGeom prst="ellipse">
            <a:avLst/>
          </a:prstGeom>
          <a:ln>
            <a:noFill/>
          </a:ln>
          <a:effectLst>
            <a:softEdge rad="112500"/>
          </a:effectLst>
        </p:spPr>
      </p:pic>
    </p:spTree>
    <p:custDataLst>
      <p:tags r:id="rId1"/>
    </p:custDataLst>
    <p:extLst>
      <p:ext uri="{BB962C8B-B14F-4D97-AF65-F5344CB8AC3E}">
        <p14:creationId xmlns:p14="http://schemas.microsoft.com/office/powerpoint/2010/main" val="1838924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823737" y="75787"/>
            <a:ext cx="9505303" cy="821947"/>
          </a:xfrm>
        </p:spPr>
        <p:txBody>
          <a:bodyPr>
            <a:normAutofit/>
          </a:bodyPr>
          <a:lstStyle/>
          <a:p>
            <a:r>
              <a:rPr lang="en-US" dirty="0"/>
              <a:t>						Privacy and Safeguards</a:t>
            </a:r>
            <a:br>
              <a:rPr lang="en-US" dirty="0"/>
            </a:br>
            <a:r>
              <a:rPr lang="en-US" dirty="0"/>
              <a:t>						Available from 700Credit</a:t>
            </a:r>
          </a:p>
        </p:txBody>
      </p:sp>
      <p:sp>
        <p:nvSpPr>
          <p:cNvPr id="3" name="Content Placeholder 2">
            <a:extLst>
              <a:ext uri="{FF2B5EF4-FFF2-40B4-BE49-F238E27FC236}">
                <a16:creationId xmlns:a16="http://schemas.microsoft.com/office/drawing/2014/main" id="{BEDB62E7-1759-471A-830D-59739AA773DF}"/>
              </a:ext>
            </a:extLst>
          </p:cNvPr>
          <p:cNvSpPr>
            <a:spLocks noGrp="1"/>
          </p:cNvSpPr>
          <p:nvPr>
            <p:ph idx="1"/>
          </p:nvPr>
        </p:nvSpPr>
        <p:spPr>
          <a:xfrm>
            <a:off x="642168" y="1026477"/>
            <a:ext cx="4934221" cy="5311641"/>
          </a:xfrm>
          <a:solidFill>
            <a:srgbClr val="0070C0"/>
          </a:solidFill>
          <a:effectLst>
            <a:outerShdw blurRad="63500" sx="102000" sy="102000" algn="ctr" rotWithShape="0">
              <a:prstClr val="black">
                <a:alpha val="40000"/>
              </a:prstClr>
            </a:outerShdw>
          </a:effectLst>
        </p:spPr>
        <p:txBody>
          <a:bodyPr>
            <a:noAutofit/>
          </a:bodyPr>
          <a:lstStyle/>
          <a:p>
            <a:pPr marL="121295" lvl="1" indent="0">
              <a:buNone/>
            </a:pPr>
            <a:r>
              <a:rPr lang="en-US" sz="1300" b="1" dirty="0">
                <a:solidFill>
                  <a:schemeClr val="bg1"/>
                </a:solidFill>
                <a:ea typeface="Calibri" panose="020F0502020204030204" pitchFamily="34" charset="0"/>
              </a:rPr>
              <a:t>Features Summary:</a:t>
            </a:r>
          </a:p>
          <a:p>
            <a:pPr marL="407045" lvl="1" indent="-285750">
              <a:buFont typeface="Wingdings" panose="05000000000000000000" pitchFamily="2" charset="2"/>
              <a:buChar char="§"/>
            </a:pPr>
            <a:r>
              <a:rPr lang="en-US" sz="1300" dirty="0">
                <a:solidFill>
                  <a:schemeClr val="bg1"/>
                </a:solidFill>
                <a:ea typeface="Calibri" panose="020F0502020204030204" pitchFamily="34" charset="0"/>
              </a:rPr>
              <a:t>Mandatory Security Awareness Training for All Staff</a:t>
            </a:r>
            <a:r>
              <a:rPr lang="en-US" sz="1300" dirty="0">
                <a:solidFill>
                  <a:schemeClr val="bg1"/>
                </a:solidFill>
                <a:effectLst/>
                <a:ea typeface="Calibri" panose="020F0502020204030204" pitchFamily="34" charset="0"/>
              </a:rPr>
              <a:t>:</a:t>
            </a:r>
          </a:p>
          <a:p>
            <a:pPr marL="864245" lvl="2" indent="-285750">
              <a:buFont typeface="Wingdings" panose="05000000000000000000" pitchFamily="2" charset="2"/>
              <a:buChar char="§"/>
            </a:pPr>
            <a:r>
              <a:rPr lang="en-US" sz="1300" dirty="0">
                <a:solidFill>
                  <a:schemeClr val="bg1"/>
                </a:solidFill>
                <a:effectLst/>
                <a:ea typeface="Calibri" panose="020F0502020204030204" pitchFamily="34" charset="0"/>
              </a:rPr>
              <a:t>Privacy</a:t>
            </a:r>
          </a:p>
          <a:p>
            <a:pPr marL="864245" lvl="2" indent="-285750">
              <a:buFont typeface="Wingdings" panose="05000000000000000000" pitchFamily="2" charset="2"/>
              <a:buChar char="§"/>
            </a:pPr>
            <a:r>
              <a:rPr lang="en-US" sz="1300" dirty="0">
                <a:solidFill>
                  <a:schemeClr val="bg1"/>
                </a:solidFill>
                <a:ea typeface="Calibri" panose="020F0502020204030204" pitchFamily="34" charset="0"/>
              </a:rPr>
              <a:t>Safeguards</a:t>
            </a:r>
          </a:p>
          <a:p>
            <a:pPr marL="864245" lvl="2" indent="-285750">
              <a:buFont typeface="Wingdings" panose="05000000000000000000" pitchFamily="2" charset="2"/>
              <a:buChar char="§"/>
            </a:pPr>
            <a:r>
              <a:rPr lang="en-US" sz="1300" dirty="0">
                <a:solidFill>
                  <a:schemeClr val="bg1"/>
                </a:solidFill>
                <a:effectLst/>
                <a:ea typeface="Calibri" panose="020F0502020204030204" pitchFamily="34" charset="0"/>
              </a:rPr>
              <a:t>Disposal</a:t>
            </a:r>
          </a:p>
          <a:p>
            <a:pPr marL="864245" lvl="2" indent="-285750">
              <a:buFont typeface="Wingdings" panose="05000000000000000000" pitchFamily="2" charset="2"/>
              <a:buChar char="§"/>
            </a:pPr>
            <a:r>
              <a:rPr lang="en-US" sz="1300" dirty="0">
                <a:solidFill>
                  <a:schemeClr val="bg1"/>
                </a:solidFill>
                <a:effectLst/>
                <a:ea typeface="Calibri" panose="020F0502020204030204" pitchFamily="34" charset="0"/>
              </a:rPr>
              <a:t>Red Flags</a:t>
            </a:r>
          </a:p>
          <a:p>
            <a:pPr marL="864245" lvl="2" indent="-285750">
              <a:buFont typeface="Wingdings" panose="05000000000000000000" pitchFamily="2" charset="2"/>
              <a:buChar char="§"/>
            </a:pPr>
            <a:r>
              <a:rPr lang="en-US" sz="1300" dirty="0">
                <a:solidFill>
                  <a:schemeClr val="bg1"/>
                </a:solidFill>
                <a:effectLst/>
                <a:ea typeface="Calibri" panose="020F0502020204030204" pitchFamily="34" charset="0"/>
              </a:rPr>
              <a:t>OFAC</a:t>
            </a:r>
          </a:p>
          <a:p>
            <a:pPr marL="864245" lvl="2" indent="-285750">
              <a:buFont typeface="Wingdings" panose="05000000000000000000" pitchFamily="2" charset="2"/>
              <a:buChar char="§"/>
            </a:pPr>
            <a:r>
              <a:rPr lang="en-US" sz="1300" dirty="0">
                <a:solidFill>
                  <a:schemeClr val="bg1"/>
                </a:solidFill>
                <a:effectLst/>
                <a:ea typeface="Calibri" panose="020F0502020204030204" pitchFamily="34" charset="0"/>
              </a:rPr>
              <a:t>Paper Flow</a:t>
            </a:r>
          </a:p>
          <a:p>
            <a:pPr marL="864245" lvl="2" indent="-285750">
              <a:buFont typeface="Wingdings" panose="05000000000000000000" pitchFamily="2" charset="2"/>
              <a:buChar char="§"/>
            </a:pPr>
            <a:r>
              <a:rPr lang="en-US" sz="1300" dirty="0">
                <a:solidFill>
                  <a:schemeClr val="bg1"/>
                </a:solidFill>
                <a:effectLst/>
                <a:ea typeface="Calibri" panose="020F0502020204030204" pitchFamily="34" charset="0"/>
              </a:rPr>
              <a:t>General Cybersecurity Awareness</a:t>
            </a:r>
          </a:p>
          <a:p>
            <a:pPr marL="864245" lvl="2" indent="-285750">
              <a:buFont typeface="Wingdings" panose="05000000000000000000" pitchFamily="2" charset="2"/>
              <a:buChar char="§"/>
            </a:pPr>
            <a:r>
              <a:rPr lang="en-US" sz="1300" dirty="0">
                <a:solidFill>
                  <a:schemeClr val="bg1"/>
                </a:solidFill>
                <a:ea typeface="Calibri" panose="020F0502020204030204" pitchFamily="34" charset="0"/>
              </a:rPr>
              <a:t>Phishing</a:t>
            </a:r>
          </a:p>
          <a:p>
            <a:pPr marL="864245" lvl="2" indent="-285750">
              <a:buFont typeface="Wingdings" panose="05000000000000000000" pitchFamily="2" charset="2"/>
              <a:buChar char="§"/>
            </a:pPr>
            <a:r>
              <a:rPr lang="en-US" sz="1300" dirty="0">
                <a:solidFill>
                  <a:schemeClr val="bg1"/>
                </a:solidFill>
                <a:effectLst/>
                <a:ea typeface="Calibri" panose="020F0502020204030204" pitchFamily="34" charset="0"/>
              </a:rPr>
              <a:t>PCI</a:t>
            </a:r>
          </a:p>
          <a:p>
            <a:pPr marL="407045" lvl="1" indent="-285750">
              <a:buFont typeface="Wingdings" panose="05000000000000000000" pitchFamily="2" charset="2"/>
              <a:buChar char="§"/>
            </a:pPr>
            <a:r>
              <a:rPr lang="en-US" sz="1300" dirty="0">
                <a:solidFill>
                  <a:schemeClr val="bg1"/>
                </a:solidFill>
                <a:effectLst/>
                <a:ea typeface="Calibri" panose="020F0502020204030204" pitchFamily="34" charset="0"/>
              </a:rPr>
              <a:t>Simulated phishing attacks</a:t>
            </a:r>
          </a:p>
          <a:p>
            <a:pPr marL="864245" lvl="2" indent="-285750">
              <a:buFont typeface="Wingdings" panose="05000000000000000000" pitchFamily="2" charset="2"/>
              <a:buChar char="§"/>
            </a:pPr>
            <a:r>
              <a:rPr lang="en-US" sz="1300" dirty="0">
                <a:solidFill>
                  <a:schemeClr val="bg1"/>
                </a:solidFill>
                <a:effectLst/>
                <a:ea typeface="Calibri" panose="020F0502020204030204" pitchFamily="34" charset="0"/>
              </a:rPr>
              <a:t>Remedial training</a:t>
            </a:r>
          </a:p>
          <a:p>
            <a:pPr marL="407045" lvl="1" indent="-285750">
              <a:buFont typeface="Wingdings" panose="05000000000000000000" pitchFamily="2" charset="2"/>
              <a:buChar char="§"/>
            </a:pPr>
            <a:r>
              <a:rPr lang="en-US" sz="1300" dirty="0">
                <a:solidFill>
                  <a:schemeClr val="bg1"/>
                </a:solidFill>
                <a:effectLst/>
                <a:ea typeface="Calibri" panose="020F0502020204030204" pitchFamily="34" charset="0"/>
              </a:rPr>
              <a:t>Written Risk Assessments</a:t>
            </a:r>
          </a:p>
          <a:p>
            <a:pPr marL="407045" lvl="1" indent="-285750">
              <a:buFont typeface="Wingdings" panose="05000000000000000000" pitchFamily="2" charset="2"/>
              <a:buChar char="§"/>
            </a:pPr>
            <a:r>
              <a:rPr lang="en-US" sz="1300" dirty="0">
                <a:solidFill>
                  <a:schemeClr val="bg1"/>
                </a:solidFill>
                <a:effectLst/>
                <a:ea typeface="Calibri" panose="020F0502020204030204" pitchFamily="34" charset="0"/>
              </a:rPr>
              <a:t>Vendor Assessments</a:t>
            </a:r>
          </a:p>
          <a:p>
            <a:pPr marL="407045" lvl="1" indent="-285750">
              <a:buFont typeface="Wingdings" panose="05000000000000000000" pitchFamily="2" charset="2"/>
              <a:buChar char="§"/>
            </a:pPr>
            <a:r>
              <a:rPr lang="en-US" sz="1300" dirty="0">
                <a:solidFill>
                  <a:schemeClr val="bg1"/>
                </a:solidFill>
                <a:ea typeface="Calibri" panose="020F0502020204030204" pitchFamily="34" charset="0"/>
              </a:rPr>
              <a:t>Continuous Monitoring of Systems (superior to sporadic penetration testing and vulnerability scans)</a:t>
            </a:r>
            <a:endParaRPr lang="en-US" sz="1300" dirty="0">
              <a:solidFill>
                <a:schemeClr val="bg1"/>
              </a:solidFill>
              <a:effectLst/>
              <a:ea typeface="Calibri" panose="020F0502020204030204" pitchFamily="34" charset="0"/>
            </a:endParaRPr>
          </a:p>
          <a:p>
            <a:pPr marL="407045" lvl="1" indent="-285750">
              <a:buFont typeface="Wingdings" panose="05000000000000000000" pitchFamily="2" charset="2"/>
              <a:buChar char="§"/>
            </a:pPr>
            <a:r>
              <a:rPr lang="en-US" sz="1300" dirty="0">
                <a:solidFill>
                  <a:schemeClr val="bg1"/>
                </a:solidFill>
                <a:ea typeface="Calibri" panose="020F0502020204030204" pitchFamily="34" charset="0"/>
              </a:rPr>
              <a:t>Quarterly ISP Meetings with Qualified Individual/IT/MSSP</a:t>
            </a:r>
            <a:endParaRPr lang="en-US" sz="1300" dirty="0">
              <a:solidFill>
                <a:schemeClr val="bg1"/>
              </a:solidFill>
              <a:effectLst/>
              <a:ea typeface="Calibri" panose="020F0502020204030204" pitchFamily="34" charset="0"/>
            </a:endParaRPr>
          </a:p>
          <a:p>
            <a:pPr marL="407045" lvl="1" indent="-285750">
              <a:buFont typeface="Wingdings" panose="05000000000000000000" pitchFamily="2" charset="2"/>
              <a:buChar char="§"/>
            </a:pPr>
            <a:r>
              <a:rPr lang="en-US" sz="1300" dirty="0">
                <a:solidFill>
                  <a:schemeClr val="bg1"/>
                </a:solidFill>
                <a:effectLst/>
                <a:ea typeface="Calibri" panose="020F0502020204030204" pitchFamily="34" charset="0"/>
              </a:rPr>
              <a:t>Written Data Retention Policy</a:t>
            </a:r>
          </a:p>
          <a:p>
            <a:pPr marL="407045" lvl="1" indent="-285750">
              <a:buFont typeface="Wingdings" panose="05000000000000000000" pitchFamily="2" charset="2"/>
              <a:buChar char="§"/>
            </a:pPr>
            <a:r>
              <a:rPr lang="en-US" sz="1300" dirty="0">
                <a:solidFill>
                  <a:schemeClr val="bg1"/>
                </a:solidFill>
                <a:effectLst/>
                <a:ea typeface="Calibri" panose="020F0502020204030204" pitchFamily="34" charset="0"/>
              </a:rPr>
              <a:t>Written Information Security Program (ISP)</a:t>
            </a:r>
          </a:p>
          <a:p>
            <a:pPr marL="407045" lvl="1" indent="-285750">
              <a:buFont typeface="Wingdings" panose="05000000000000000000" pitchFamily="2" charset="2"/>
              <a:buChar char="§"/>
            </a:pPr>
            <a:r>
              <a:rPr lang="en-US" sz="1300" dirty="0">
                <a:solidFill>
                  <a:schemeClr val="bg1"/>
                </a:solidFill>
                <a:effectLst/>
                <a:ea typeface="Calibri" panose="020F0502020204030204" pitchFamily="34" charset="0"/>
              </a:rPr>
              <a:t>Written Incident Response Plan</a:t>
            </a:r>
          </a:p>
          <a:p>
            <a:pPr marL="407045" lvl="1" indent="-285750">
              <a:buFont typeface="Wingdings" panose="05000000000000000000" pitchFamily="2" charset="2"/>
              <a:buChar char="§"/>
            </a:pPr>
            <a:r>
              <a:rPr lang="en-US" sz="1300" dirty="0">
                <a:solidFill>
                  <a:schemeClr val="bg1"/>
                </a:solidFill>
                <a:effectLst/>
                <a:ea typeface="Calibri" panose="020F0502020204030204" pitchFamily="34" charset="0"/>
              </a:rPr>
              <a:t>Annual Written Report to the Board</a:t>
            </a:r>
          </a:p>
        </p:txBody>
      </p:sp>
      <p:pic>
        <p:nvPicPr>
          <p:cNvPr id="15" name="Picture 4" descr="500+ Desktop Computer Pictures [HD] | Download Free Images on Unsplash">
            <a:extLst>
              <a:ext uri="{FF2B5EF4-FFF2-40B4-BE49-F238E27FC236}">
                <a16:creationId xmlns:a16="http://schemas.microsoft.com/office/drawing/2014/main" id="{750C474A-2443-44F1-BDE1-314C474C69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92" t="5941" r="16113" b="6353"/>
          <a:stretch/>
        </p:blipFill>
        <p:spPr bwMode="auto">
          <a:xfrm>
            <a:off x="7219950" y="1018819"/>
            <a:ext cx="1749191" cy="151829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4D0B455F-1464-42F5-8842-C593E736AA05}"/>
              </a:ext>
            </a:extLst>
          </p:cNvPr>
          <p:cNvPicPr>
            <a:picLocks noChangeAspect="1"/>
          </p:cNvPicPr>
          <p:nvPr/>
        </p:nvPicPr>
        <p:blipFill rotWithShape="1">
          <a:blip r:embed="rId4"/>
          <a:srcRect t="2010" r="1333" b="12097"/>
          <a:stretch/>
        </p:blipFill>
        <p:spPr>
          <a:xfrm>
            <a:off x="7352147" y="1133157"/>
            <a:ext cx="1484795" cy="757564"/>
          </a:xfrm>
          <a:prstGeom prst="rect">
            <a:avLst/>
          </a:prstGeom>
        </p:spPr>
      </p:pic>
      <p:pic>
        <p:nvPicPr>
          <p:cNvPr id="4104" name="Picture 8">
            <a:extLst>
              <a:ext uri="{FF2B5EF4-FFF2-40B4-BE49-F238E27FC236}">
                <a16:creationId xmlns:a16="http://schemas.microsoft.com/office/drawing/2014/main" id="{5ECA769F-3BFF-48B0-8384-77D18BE2C64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246" b="15027"/>
          <a:stretch/>
        </p:blipFill>
        <p:spPr bwMode="auto">
          <a:xfrm>
            <a:off x="527480" y="224594"/>
            <a:ext cx="2806253" cy="63031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500+ Desktop Computer Pictures [HD] | Download Free Images on Unsplash">
            <a:extLst>
              <a:ext uri="{FF2B5EF4-FFF2-40B4-BE49-F238E27FC236}">
                <a16:creationId xmlns:a16="http://schemas.microsoft.com/office/drawing/2014/main" id="{A02C9E28-EE6E-4D02-852B-D959894308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92" t="5941" r="16113" b="6353"/>
          <a:stretch/>
        </p:blipFill>
        <p:spPr bwMode="auto">
          <a:xfrm>
            <a:off x="7240104" y="2923148"/>
            <a:ext cx="1749191" cy="151829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500+ Desktop Computer Pictures [HD] | Download Free Images on Unsplash">
            <a:extLst>
              <a:ext uri="{FF2B5EF4-FFF2-40B4-BE49-F238E27FC236}">
                <a16:creationId xmlns:a16="http://schemas.microsoft.com/office/drawing/2014/main" id="{E261B84B-FB19-4D31-A8A0-7ADB57736F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92" t="5941" r="16113" b="6353"/>
          <a:stretch/>
        </p:blipFill>
        <p:spPr bwMode="auto">
          <a:xfrm>
            <a:off x="7240104" y="4801126"/>
            <a:ext cx="1749191" cy="151829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9B9DE39-061F-4FE6-8783-23FABE0A3E4C}"/>
              </a:ext>
            </a:extLst>
          </p:cNvPr>
          <p:cNvPicPr>
            <a:picLocks noChangeAspect="1"/>
          </p:cNvPicPr>
          <p:nvPr/>
        </p:nvPicPr>
        <p:blipFill>
          <a:blip r:embed="rId6"/>
          <a:stretch>
            <a:fillRect/>
          </a:stretch>
        </p:blipFill>
        <p:spPr>
          <a:xfrm>
            <a:off x="7659559" y="2989074"/>
            <a:ext cx="910280" cy="879852"/>
          </a:xfrm>
          <a:prstGeom prst="rect">
            <a:avLst/>
          </a:prstGeom>
        </p:spPr>
      </p:pic>
      <p:pic>
        <p:nvPicPr>
          <p:cNvPr id="6" name="Picture 5">
            <a:extLst>
              <a:ext uri="{FF2B5EF4-FFF2-40B4-BE49-F238E27FC236}">
                <a16:creationId xmlns:a16="http://schemas.microsoft.com/office/drawing/2014/main" id="{515D9F66-22F2-4F79-A43B-473DB13E61C3}"/>
              </a:ext>
            </a:extLst>
          </p:cNvPr>
          <p:cNvPicPr>
            <a:picLocks noChangeAspect="1"/>
          </p:cNvPicPr>
          <p:nvPr/>
        </p:nvPicPr>
        <p:blipFill>
          <a:blip r:embed="rId7"/>
          <a:stretch>
            <a:fillRect/>
          </a:stretch>
        </p:blipFill>
        <p:spPr>
          <a:xfrm>
            <a:off x="7352147" y="4902790"/>
            <a:ext cx="1591549" cy="788966"/>
          </a:xfrm>
          <a:prstGeom prst="rect">
            <a:avLst/>
          </a:prstGeom>
        </p:spPr>
      </p:pic>
    </p:spTree>
    <p:custDataLst>
      <p:tags r:id="rId1"/>
    </p:custDataLst>
    <p:extLst>
      <p:ext uri="{BB962C8B-B14F-4D97-AF65-F5344CB8AC3E}">
        <p14:creationId xmlns:p14="http://schemas.microsoft.com/office/powerpoint/2010/main" val="3087781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D573-6E66-4BC3-B4E6-C68A3ED3B4ED}"/>
              </a:ext>
            </a:extLst>
          </p:cNvPr>
          <p:cNvSpPr>
            <a:spLocks noGrp="1"/>
          </p:cNvSpPr>
          <p:nvPr>
            <p:ph type="title"/>
          </p:nvPr>
        </p:nvSpPr>
        <p:spPr>
          <a:xfrm>
            <a:off x="829322" y="134047"/>
            <a:ext cx="8669783" cy="821947"/>
          </a:xfrm>
        </p:spPr>
        <p:txBody>
          <a:bodyPr/>
          <a:lstStyle/>
          <a:p>
            <a:r>
              <a:rPr lang="en-US" dirty="0"/>
              <a:t>			Privacy and Safeguards</a:t>
            </a:r>
            <a:br>
              <a:rPr lang="en-US" dirty="0"/>
            </a:br>
            <a:r>
              <a:rPr lang="en-US" dirty="0"/>
              <a:t>			Available from 700Credit</a:t>
            </a:r>
          </a:p>
        </p:txBody>
      </p:sp>
      <p:pic>
        <p:nvPicPr>
          <p:cNvPr id="4" name="Picture 2" descr="ComplyNet">
            <a:extLst>
              <a:ext uri="{FF2B5EF4-FFF2-40B4-BE49-F238E27FC236}">
                <a16:creationId xmlns:a16="http://schemas.microsoft.com/office/drawing/2014/main" id="{4F88E20E-6C07-4D26-838B-DA561EB764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927" y="6492875"/>
            <a:ext cx="1634057" cy="21992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5ECA769F-3BFF-48B0-8384-77D18BE2C64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246" b="15027"/>
          <a:stretch/>
        </p:blipFill>
        <p:spPr bwMode="auto">
          <a:xfrm>
            <a:off x="527480" y="224594"/>
            <a:ext cx="2806253" cy="63031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CCA4D902-9082-48C9-A33D-AECF1B9FD94B}"/>
              </a:ext>
            </a:extLst>
          </p:cNvPr>
          <p:cNvGraphicFramePr>
            <a:graphicFrameLocks noGrp="1"/>
          </p:cNvGraphicFramePr>
          <p:nvPr/>
        </p:nvGraphicFramePr>
        <p:xfrm>
          <a:off x="372861" y="1117563"/>
          <a:ext cx="9525740" cy="5044520"/>
        </p:xfrm>
        <a:graphic>
          <a:graphicData uri="http://schemas.openxmlformats.org/drawingml/2006/table">
            <a:tbl>
              <a:tblPr firstRow="1" firstCol="1" bandRow="1">
                <a:tableStyleId>{5C22544A-7EE6-4342-B048-85BDC9FD1C3A}</a:tableStyleId>
              </a:tblPr>
              <a:tblGrid>
                <a:gridCol w="5118037">
                  <a:extLst>
                    <a:ext uri="{9D8B030D-6E8A-4147-A177-3AD203B41FA5}">
                      <a16:colId xmlns:a16="http://schemas.microsoft.com/office/drawing/2014/main" val="2689951926"/>
                    </a:ext>
                  </a:extLst>
                </a:gridCol>
                <a:gridCol w="3320271">
                  <a:extLst>
                    <a:ext uri="{9D8B030D-6E8A-4147-A177-3AD203B41FA5}">
                      <a16:colId xmlns:a16="http://schemas.microsoft.com/office/drawing/2014/main" val="339329636"/>
                    </a:ext>
                  </a:extLst>
                </a:gridCol>
                <a:gridCol w="1087432">
                  <a:extLst>
                    <a:ext uri="{9D8B030D-6E8A-4147-A177-3AD203B41FA5}">
                      <a16:colId xmlns:a16="http://schemas.microsoft.com/office/drawing/2014/main" val="2809203442"/>
                    </a:ext>
                  </a:extLst>
                </a:gridCol>
              </a:tblGrid>
              <a:tr h="112185">
                <a:tc>
                  <a:txBody>
                    <a:bodyPr/>
                    <a:lstStyle/>
                    <a:p>
                      <a:pPr marL="0" marR="0" algn="ctr">
                        <a:lnSpc>
                          <a:spcPct val="107000"/>
                        </a:lnSpc>
                        <a:spcBef>
                          <a:spcPts val="0"/>
                        </a:spcBef>
                        <a:spcAft>
                          <a:spcPts val="0"/>
                        </a:spcAft>
                      </a:pPr>
                      <a:r>
                        <a:rPr lang="en-US" sz="1250" b="1" dirty="0">
                          <a:effectLst/>
                          <a:latin typeface="+mn-lt"/>
                          <a:cs typeface="Arial" panose="020B0604020202020204" pitchFamily="34" charset="0"/>
                        </a:rPr>
                        <a:t>Offerings</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0" marR="0" algn="ctr">
                        <a:lnSpc>
                          <a:spcPct val="107000"/>
                        </a:lnSpc>
                        <a:spcBef>
                          <a:spcPts val="0"/>
                        </a:spcBef>
                        <a:spcAft>
                          <a:spcPts val="0"/>
                        </a:spcAft>
                      </a:pPr>
                      <a:r>
                        <a:rPr lang="en-US" sz="1250" dirty="0">
                          <a:effectLst/>
                          <a:latin typeface="+mn-lt"/>
                          <a:cs typeface="Arial" panose="020B0604020202020204" pitchFamily="34" charset="0"/>
                        </a:rPr>
                        <a:t>ComplyNet</a:t>
                      </a:r>
                      <a:endParaRPr lang="en-US" sz="1250"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0" marR="0" algn="ctr">
                        <a:lnSpc>
                          <a:spcPct val="107000"/>
                        </a:lnSpc>
                        <a:spcBef>
                          <a:spcPts val="0"/>
                        </a:spcBef>
                        <a:spcAft>
                          <a:spcPts val="0"/>
                        </a:spcAft>
                      </a:pPr>
                      <a:r>
                        <a:rPr lang="en-US" sz="1250" dirty="0">
                          <a:effectLst/>
                          <a:latin typeface="+mn-lt"/>
                          <a:cs typeface="Arial" panose="020B0604020202020204" pitchFamily="34" charset="0"/>
                        </a:rPr>
                        <a:t>Comments</a:t>
                      </a:r>
                    </a:p>
                    <a:p>
                      <a:pPr marL="0" marR="0" algn="ctr">
                        <a:lnSpc>
                          <a:spcPct val="107000"/>
                        </a:lnSpc>
                        <a:spcBef>
                          <a:spcPts val="0"/>
                        </a:spcBef>
                        <a:spcAft>
                          <a:spcPts val="0"/>
                        </a:spcAft>
                      </a:pPr>
                      <a:endParaRPr lang="en-US" sz="800"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extLst>
                  <a:ext uri="{0D108BD9-81ED-4DB2-BD59-A6C34878D82A}">
                    <a16:rowId xmlns:a16="http://schemas.microsoft.com/office/drawing/2014/main" val="3808104927"/>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Privacy Course</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530473761"/>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Safeguards Course</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2872694637"/>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Disposal Course</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3990637575"/>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Red Flags Course</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433768201"/>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OFAC Course</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622553266"/>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Paper Flow Course</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2735092774"/>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Information Security Awareness Course</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1465101160"/>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Phishing Course</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2301431242"/>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PCI Course</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162355596"/>
                  </a:ext>
                </a:extLst>
              </a:tr>
              <a:tr h="199089">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Simulated Phishing Attacks</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ComplyNet performed</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3660825052"/>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Risk Assessments</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2163083656"/>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Vendor Assessments</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1532987703"/>
                  </a:ext>
                </a:extLst>
              </a:tr>
              <a:tr h="185491">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Quarterly ISP Meetings with Qualified Individual, IT, and/or MSSP</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2510690385"/>
                  </a:ext>
                </a:extLst>
              </a:tr>
              <a:tr h="337352">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Document/Data Retention Policy</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ComplyNet created and                       custom-tailored to dealer</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776845768"/>
                  </a:ext>
                </a:extLst>
              </a:tr>
              <a:tr h="337351">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Information Security Program (ISP)</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ComplyNet created and                       custom-tailored to dealer</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1759114998"/>
                  </a:ext>
                </a:extLst>
              </a:tr>
              <a:tr h="337352">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Incident Response Plan</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ComplyNet created and                       custom-tailored to dealer</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1612919970"/>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Annual Report Prepared for the Board</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113797429"/>
                  </a:ext>
                </a:extLst>
              </a:tr>
              <a:tr h="346944">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Continuous Monitoring of Systems</a:t>
                      </a:r>
                    </a:p>
                    <a:p>
                      <a:pPr marL="0" marR="0">
                        <a:lnSpc>
                          <a:spcPct val="107000"/>
                        </a:lnSpc>
                        <a:spcBef>
                          <a:spcPts val="0"/>
                        </a:spcBef>
                        <a:spcAft>
                          <a:spcPts val="0"/>
                        </a:spcAft>
                      </a:pPr>
                      <a:r>
                        <a:rPr lang="en-US" sz="1250" b="1" dirty="0">
                          <a:effectLst/>
                          <a:latin typeface="+mn-lt"/>
                          <a:cs typeface="Arial" panose="020B0604020202020204" pitchFamily="34" charset="0"/>
                        </a:rPr>
                        <a:t>  (Far Superior to Penetration Test and Two Vulnerability Scans)</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342900" marR="0" lvl="0" indent="-342900" algn="ctr">
                        <a:lnSpc>
                          <a:spcPct val="107000"/>
                        </a:lnSpc>
                        <a:spcBef>
                          <a:spcPts val="0"/>
                        </a:spcBef>
                        <a:spcAft>
                          <a:spcPts val="0"/>
                        </a:spcAft>
                        <a:buFont typeface="Wingdings" panose="05000000000000000000" pitchFamily="2" charset="2"/>
                        <a:buChar char=""/>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endParaRPr lang="en-US" sz="1250" dirty="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219997194"/>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Remediation of Information Systems Issues</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0" marR="0">
                        <a:lnSpc>
                          <a:spcPct val="107000"/>
                        </a:lnSpc>
                        <a:spcBef>
                          <a:spcPts val="0"/>
                        </a:spcBef>
                        <a:spcAft>
                          <a:spcPts val="0"/>
                        </a:spcAft>
                      </a:pPr>
                      <a:r>
                        <a:rPr lang="en-US" sz="1250" dirty="0">
                          <a:effectLst/>
                          <a:latin typeface="+mn-lt"/>
                          <a:cs typeface="Arial" panose="020B0604020202020204" pitchFamily="34" charset="0"/>
                        </a:rPr>
                        <a:t> </a:t>
                      </a:r>
                      <a:endParaRPr lang="en-US" sz="1250" dirty="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dirty="0">
                          <a:effectLst/>
                          <a:latin typeface="+mn-lt"/>
                          <a:cs typeface="Arial" panose="020B0604020202020204" pitchFamily="34" charset="0"/>
                        </a:rPr>
                        <a:t>IT/MSSP</a:t>
                      </a:r>
                      <a:endParaRPr lang="en-US" sz="1250" dirty="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562260000"/>
                  </a:ext>
                </a:extLst>
              </a:tr>
              <a:tr h="112185">
                <a:tc>
                  <a:txBody>
                    <a:bodyPr/>
                    <a:lstStyle/>
                    <a:p>
                      <a:pPr marL="0" marR="0">
                        <a:lnSpc>
                          <a:spcPct val="107000"/>
                        </a:lnSpc>
                        <a:spcBef>
                          <a:spcPts val="0"/>
                        </a:spcBef>
                        <a:spcAft>
                          <a:spcPts val="0"/>
                        </a:spcAft>
                      </a:pPr>
                      <a:r>
                        <a:rPr lang="en-US" sz="1250" b="1" dirty="0">
                          <a:effectLst/>
                          <a:latin typeface="+mn-lt"/>
                          <a:cs typeface="Arial" panose="020B0604020202020204" pitchFamily="34" charset="0"/>
                        </a:rPr>
                        <a:t>  Firewalls, Antivirus, and Other Network Needs</a:t>
                      </a:r>
                      <a:endParaRPr lang="en-US" sz="1250" b="1" dirty="0">
                        <a:effectLst/>
                        <a:latin typeface="+mn-lt"/>
                        <a:ea typeface="Calibri" panose="020F0502020204030204" pitchFamily="34" charset="0"/>
                        <a:cs typeface="Arial" panose="020B0604020202020204" pitchFamily="34" charset="0"/>
                      </a:endParaRPr>
                    </a:p>
                  </a:txBody>
                  <a:tcPr marL="44874" marR="44874" marT="0" marB="0">
                    <a:solidFill>
                      <a:srgbClr val="0070C0"/>
                    </a:solidFill>
                  </a:tcPr>
                </a:tc>
                <a:tc>
                  <a:txBody>
                    <a:bodyPr/>
                    <a:lstStyle/>
                    <a:p>
                      <a:pPr marL="0" marR="0">
                        <a:lnSpc>
                          <a:spcPct val="107000"/>
                        </a:lnSpc>
                        <a:spcBef>
                          <a:spcPts val="0"/>
                        </a:spcBef>
                        <a:spcAft>
                          <a:spcPts val="0"/>
                        </a:spcAft>
                      </a:pPr>
                      <a:r>
                        <a:rPr lang="en-US" sz="1250">
                          <a:effectLst/>
                          <a:latin typeface="+mn-lt"/>
                          <a:cs typeface="Arial" panose="020B0604020202020204" pitchFamily="34" charset="0"/>
                        </a:rPr>
                        <a:t> </a:t>
                      </a:r>
                      <a:endParaRPr lang="en-US" sz="1250">
                        <a:effectLst/>
                        <a:latin typeface="+mn-lt"/>
                        <a:ea typeface="Calibri" panose="020F0502020204030204" pitchFamily="34" charset="0"/>
                        <a:cs typeface="Arial" panose="020B0604020202020204" pitchFamily="34" charset="0"/>
                      </a:endParaRPr>
                    </a:p>
                  </a:txBody>
                  <a:tcPr marL="44874" marR="44874" marT="0" marB="0"/>
                </a:tc>
                <a:tc>
                  <a:txBody>
                    <a:bodyPr/>
                    <a:lstStyle/>
                    <a:p>
                      <a:pPr marL="0" marR="0">
                        <a:lnSpc>
                          <a:spcPct val="107000"/>
                        </a:lnSpc>
                        <a:spcBef>
                          <a:spcPts val="0"/>
                        </a:spcBef>
                        <a:spcAft>
                          <a:spcPts val="0"/>
                        </a:spcAft>
                      </a:pPr>
                      <a:r>
                        <a:rPr lang="en-US" sz="1250" dirty="0">
                          <a:effectLst/>
                          <a:latin typeface="+mn-lt"/>
                          <a:cs typeface="Arial" panose="020B0604020202020204" pitchFamily="34" charset="0"/>
                        </a:rPr>
                        <a:t>IT/MSSP</a:t>
                      </a:r>
                      <a:endParaRPr lang="en-US" sz="1250" dirty="0">
                        <a:effectLst/>
                        <a:latin typeface="+mn-lt"/>
                        <a:ea typeface="Calibri" panose="020F0502020204030204" pitchFamily="34" charset="0"/>
                        <a:cs typeface="Arial" panose="020B0604020202020204" pitchFamily="34" charset="0"/>
                      </a:endParaRPr>
                    </a:p>
                  </a:txBody>
                  <a:tcPr marL="44874" marR="44874" marT="0" marB="0"/>
                </a:tc>
                <a:extLst>
                  <a:ext uri="{0D108BD9-81ED-4DB2-BD59-A6C34878D82A}">
                    <a16:rowId xmlns:a16="http://schemas.microsoft.com/office/drawing/2014/main" val="2969817663"/>
                  </a:ext>
                </a:extLst>
              </a:tr>
            </a:tbl>
          </a:graphicData>
        </a:graphic>
      </p:graphicFrame>
    </p:spTree>
    <p:custDataLst>
      <p:tags r:id="rId1"/>
    </p:custDataLst>
    <p:extLst>
      <p:ext uri="{BB962C8B-B14F-4D97-AF65-F5344CB8AC3E}">
        <p14:creationId xmlns:p14="http://schemas.microsoft.com/office/powerpoint/2010/main" val="3169494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1C69F-3D5C-4867-BD1F-C45264F5477C}"/>
              </a:ext>
            </a:extLst>
          </p:cNvPr>
          <p:cNvSpPr>
            <a:spLocks noGrp="1"/>
          </p:cNvSpPr>
          <p:nvPr>
            <p:ph idx="1"/>
          </p:nvPr>
        </p:nvSpPr>
        <p:spPr>
          <a:xfrm>
            <a:off x="2010747" y="1436783"/>
            <a:ext cx="4478100" cy="5135467"/>
          </a:xfrm>
        </p:spPr>
        <p:txBody>
          <a:bodyPr>
            <a:normAutofit fontScale="92500" lnSpcReduction="10000"/>
          </a:bodyPr>
          <a:lstStyle/>
          <a:p>
            <a:pPr marL="0" marR="0" indent="0">
              <a:lnSpc>
                <a:spcPct val="115000"/>
              </a:lnSpc>
              <a:spcBef>
                <a:spcPts val="0"/>
              </a:spcBef>
              <a:spcAft>
                <a:spcPts val="800"/>
              </a:spcAft>
              <a:buNone/>
            </a:pPr>
            <a:r>
              <a:rPr lang="en-US" sz="2200" b="1" dirty="0">
                <a:effectLst/>
                <a:ea typeface="Calibri" panose="020F0502020204030204" pitchFamily="34" charset="0"/>
              </a:rPr>
              <a:t>The Basic Level LMS training program curriculum :</a:t>
            </a:r>
          </a:p>
          <a:p>
            <a:pPr marR="0" lvl="0">
              <a:lnSpc>
                <a:spcPct val="115000"/>
              </a:lnSpc>
              <a:spcBef>
                <a:spcPts val="0"/>
              </a:spcBef>
              <a:spcAft>
                <a:spcPts val="0"/>
              </a:spcAft>
              <a:buFont typeface="Wingdings" panose="05000000000000000000" pitchFamily="2" charset="2"/>
              <a:buChar char="§"/>
            </a:pPr>
            <a:r>
              <a:rPr lang="en-US" dirty="0">
                <a:ea typeface="Calibri" panose="020F0502020204030204" pitchFamily="34" charset="0"/>
              </a:rPr>
              <a:t>R</a:t>
            </a:r>
            <a:r>
              <a:rPr lang="en-US" dirty="0">
                <a:effectLst/>
                <a:ea typeface="Calibri" panose="020F0502020204030204" pitchFamily="34" charset="0"/>
              </a:rPr>
              <a:t>equired for every dealership that utilizes 700Credit to provide their credit reporting needs.  </a:t>
            </a:r>
          </a:p>
          <a:p>
            <a:pPr lvl="1">
              <a:lnSpc>
                <a:spcPct val="115000"/>
              </a:lnSpc>
              <a:spcBef>
                <a:spcPts val="0"/>
              </a:spcBef>
            </a:pPr>
            <a:r>
              <a:rPr lang="en-US" dirty="0">
                <a:effectLst/>
                <a:ea typeface="Calibri" panose="020F0502020204030204" pitchFamily="34" charset="0"/>
              </a:rPr>
              <a:t>At least one person from the dealership is required to review the materials within 60 days of the dealership’s enrollment in our new LMS solution.</a:t>
            </a:r>
          </a:p>
          <a:p>
            <a:pPr marR="0" lvl="0">
              <a:lnSpc>
                <a:spcPct val="115000"/>
              </a:lnSpc>
              <a:spcBef>
                <a:spcPts val="0"/>
              </a:spcBef>
              <a:spcAft>
                <a:spcPts val="0"/>
              </a:spcAft>
              <a:buFont typeface="Wingdings" panose="05000000000000000000" pitchFamily="2" charset="2"/>
              <a:buChar char="§"/>
            </a:pPr>
            <a:r>
              <a:rPr lang="en-US" dirty="0">
                <a:effectLst/>
                <a:ea typeface="Calibri" panose="020F0502020204030204" pitchFamily="34" charset="0"/>
              </a:rPr>
              <a:t>Meets the guidelines set forth by the three major credit bureaus on the rules and regulations all businesses must follow when accessing consumer credit information.</a:t>
            </a:r>
          </a:p>
          <a:p>
            <a:pPr marR="0" lvl="0">
              <a:lnSpc>
                <a:spcPct val="115000"/>
              </a:lnSpc>
              <a:spcBef>
                <a:spcPts val="0"/>
              </a:spcBef>
              <a:spcAft>
                <a:spcPts val="0"/>
              </a:spcAft>
              <a:buFont typeface="Wingdings" panose="05000000000000000000" pitchFamily="2" charset="2"/>
              <a:buChar char="§"/>
            </a:pPr>
            <a:r>
              <a:rPr lang="en-US" dirty="0">
                <a:effectLst/>
                <a:ea typeface="Calibri" panose="020F0502020204030204" pitchFamily="34" charset="0"/>
              </a:rPr>
              <a:t>Takes less than 58 minutes to complete all modules!</a:t>
            </a:r>
          </a:p>
          <a:p>
            <a:pPr>
              <a:buFont typeface="Wingdings" panose="05000000000000000000" pitchFamily="2" charset="2"/>
              <a:buChar char="§"/>
            </a:pPr>
            <a:endParaRPr lang="en-US" dirty="0"/>
          </a:p>
        </p:txBody>
      </p:sp>
      <p:sp>
        <p:nvSpPr>
          <p:cNvPr id="2" name="AutoShape 2">
            <a:extLst>
              <a:ext uri="{FF2B5EF4-FFF2-40B4-BE49-F238E27FC236}">
                <a16:creationId xmlns:a16="http://schemas.microsoft.com/office/drawing/2014/main" id="{84192412-F626-453F-8433-C48B5649544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Table, timeline&#10;&#10;Description automatically generated">
            <a:extLst>
              <a:ext uri="{FF2B5EF4-FFF2-40B4-BE49-F238E27FC236}">
                <a16:creationId xmlns:a16="http://schemas.microsoft.com/office/drawing/2014/main" id="{2A7C95F0-DD2D-4836-8A4A-7775B3F399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2593" y="0"/>
            <a:ext cx="4191953" cy="6858000"/>
          </a:xfrm>
          <a:prstGeom prst="rect">
            <a:avLst/>
          </a:prstGeom>
        </p:spPr>
      </p:pic>
      <p:sp>
        <p:nvSpPr>
          <p:cNvPr id="8" name="Title 1">
            <a:extLst>
              <a:ext uri="{FF2B5EF4-FFF2-40B4-BE49-F238E27FC236}">
                <a16:creationId xmlns:a16="http://schemas.microsoft.com/office/drawing/2014/main" id="{FD3EA30C-3BB8-42E0-9A56-633A82C02F7D}"/>
              </a:ext>
            </a:extLst>
          </p:cNvPr>
          <p:cNvSpPr>
            <a:spLocks noGrp="1"/>
          </p:cNvSpPr>
          <p:nvPr>
            <p:ph type="title"/>
          </p:nvPr>
        </p:nvSpPr>
        <p:spPr>
          <a:xfrm>
            <a:off x="1597066" y="0"/>
            <a:ext cx="6844684" cy="1325563"/>
          </a:xfrm>
        </p:spPr>
        <p:txBody>
          <a:bodyPr/>
          <a:lstStyle/>
          <a:p>
            <a:r>
              <a:rPr lang="en-US" dirty="0"/>
              <a:t>Introduction to the </a:t>
            </a:r>
            <a:br>
              <a:rPr lang="en-US" dirty="0"/>
            </a:br>
            <a:r>
              <a:rPr lang="en-US" dirty="0"/>
              <a:t>Learning Management System (LMS)</a:t>
            </a:r>
          </a:p>
        </p:txBody>
      </p:sp>
    </p:spTree>
    <p:extLst>
      <p:ext uri="{BB962C8B-B14F-4D97-AF65-F5344CB8AC3E}">
        <p14:creationId xmlns:p14="http://schemas.microsoft.com/office/powerpoint/2010/main" val="4118225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11B04-E7BC-4027-99DA-784AD6E25E55}"/>
              </a:ext>
            </a:extLst>
          </p:cNvPr>
          <p:cNvSpPr>
            <a:spLocks noGrp="1"/>
          </p:cNvSpPr>
          <p:nvPr>
            <p:ph type="title"/>
          </p:nvPr>
        </p:nvSpPr>
        <p:spPr>
          <a:xfrm>
            <a:off x="838199" y="365125"/>
            <a:ext cx="8448675" cy="1325563"/>
          </a:xfrm>
        </p:spPr>
        <p:txBody>
          <a:bodyPr>
            <a:normAutofit/>
          </a:bodyPr>
          <a:lstStyle/>
          <a:p>
            <a:r>
              <a:rPr lang="en-US" sz="2800" dirty="0"/>
              <a:t>Compliance Training Courses – Available Now</a:t>
            </a:r>
          </a:p>
        </p:txBody>
      </p:sp>
      <p:pic>
        <p:nvPicPr>
          <p:cNvPr id="7" name="Picture 6">
            <a:extLst>
              <a:ext uri="{FF2B5EF4-FFF2-40B4-BE49-F238E27FC236}">
                <a16:creationId xmlns:a16="http://schemas.microsoft.com/office/drawing/2014/main" id="{44754537-66D3-4235-A2CE-19F96ABDA342}"/>
              </a:ext>
            </a:extLst>
          </p:cNvPr>
          <p:cNvPicPr>
            <a:picLocks noChangeAspect="1"/>
          </p:cNvPicPr>
          <p:nvPr/>
        </p:nvPicPr>
        <p:blipFill>
          <a:blip r:embed="rId2"/>
          <a:stretch>
            <a:fillRect/>
          </a:stretch>
        </p:blipFill>
        <p:spPr>
          <a:xfrm>
            <a:off x="838199" y="1396058"/>
            <a:ext cx="8896240" cy="5202883"/>
          </a:xfrm>
          <a:prstGeom prst="rect">
            <a:avLst/>
          </a:prstGeom>
        </p:spPr>
      </p:pic>
    </p:spTree>
    <p:extLst>
      <p:ext uri="{BB962C8B-B14F-4D97-AF65-F5344CB8AC3E}">
        <p14:creationId xmlns:p14="http://schemas.microsoft.com/office/powerpoint/2010/main" val="4187457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3CD38D-2C6E-4D88-AC7A-3E6ED37207EF}"/>
              </a:ext>
            </a:extLst>
          </p:cNvPr>
          <p:cNvSpPr>
            <a:spLocks noGrp="1"/>
          </p:cNvSpPr>
          <p:nvPr>
            <p:ph idx="1"/>
          </p:nvPr>
        </p:nvSpPr>
        <p:spPr>
          <a:xfrm>
            <a:off x="5761073" y="1427651"/>
            <a:ext cx="4248150" cy="4664252"/>
          </a:xfrm>
        </p:spPr>
        <p:txBody>
          <a:bodyPr/>
          <a:lstStyle/>
          <a:p>
            <a:r>
              <a:rPr lang="en-US" dirty="0"/>
              <a:t>Lead and Opportunity Types</a:t>
            </a:r>
          </a:p>
          <a:p>
            <a:pPr lvl="1">
              <a:buFont typeface="Courier New" panose="02070309020205020404" pitchFamily="49" charset="0"/>
              <a:buChar char="o"/>
            </a:pPr>
            <a:r>
              <a:rPr lang="en-US" dirty="0"/>
              <a:t>LMS Required</a:t>
            </a:r>
          </a:p>
          <a:p>
            <a:pPr lvl="1">
              <a:buFont typeface="Courier New" panose="02070309020205020404" pitchFamily="49" charset="0"/>
              <a:buChar char="o"/>
            </a:pPr>
            <a:r>
              <a:rPr lang="en-US" dirty="0"/>
              <a:t>LMS </a:t>
            </a:r>
            <a:r>
              <a:rPr lang="en-US" dirty="0" err="1"/>
              <a:t>Addl</a:t>
            </a:r>
            <a:r>
              <a:rPr lang="en-US" dirty="0"/>
              <a:t> License</a:t>
            </a:r>
          </a:p>
          <a:p>
            <a:pPr lvl="1">
              <a:buFont typeface="Courier New" panose="02070309020205020404" pitchFamily="49" charset="0"/>
              <a:buChar char="o"/>
            </a:pPr>
            <a:r>
              <a:rPr lang="en-US" dirty="0"/>
              <a:t>LMS GCA FE</a:t>
            </a:r>
          </a:p>
          <a:p>
            <a:pPr lvl="1">
              <a:buFont typeface="Courier New" panose="02070309020205020404" pitchFamily="49" charset="0"/>
              <a:buChar char="o"/>
            </a:pPr>
            <a:r>
              <a:rPr lang="en-US" dirty="0"/>
              <a:t>LMS GCA BE</a:t>
            </a:r>
          </a:p>
          <a:p>
            <a:pPr lvl="1">
              <a:buFont typeface="Courier New" panose="02070309020205020404" pitchFamily="49" charset="0"/>
              <a:buChar char="o"/>
            </a:pPr>
            <a:r>
              <a:rPr lang="en-US" dirty="0"/>
              <a:t>LMS Safeguards</a:t>
            </a:r>
          </a:p>
          <a:p>
            <a:pPr lvl="1">
              <a:buFont typeface="Courier New" panose="02070309020205020404" pitchFamily="49" charset="0"/>
              <a:buChar char="o"/>
            </a:pPr>
            <a:r>
              <a:rPr lang="en-US" dirty="0"/>
              <a:t>LMS Safeguards GCA</a:t>
            </a:r>
          </a:p>
          <a:p>
            <a:pPr lvl="1">
              <a:buFont typeface="Courier New" panose="02070309020205020404" pitchFamily="49" charset="0"/>
              <a:buChar char="o"/>
            </a:pPr>
            <a:endParaRPr lang="en-US" dirty="0"/>
          </a:p>
          <a:p>
            <a:pPr marL="228600" lvl="1">
              <a:spcBef>
                <a:spcPts val="1000"/>
              </a:spcBef>
            </a:pPr>
            <a:r>
              <a:rPr lang="en-US" dirty="0"/>
              <a:t>Ancillary Products Requesting</a:t>
            </a:r>
          </a:p>
          <a:p>
            <a:pPr lvl="1">
              <a:buFont typeface="Courier New" panose="02070309020205020404" pitchFamily="49" charset="0"/>
              <a:buChar char="o"/>
            </a:pPr>
            <a:r>
              <a:rPr lang="en-US" dirty="0"/>
              <a:t>LMS Safeguards</a:t>
            </a:r>
          </a:p>
          <a:p>
            <a:pPr lvl="1">
              <a:buFont typeface="Courier New" panose="02070309020205020404" pitchFamily="49" charset="0"/>
              <a:buChar char="o"/>
            </a:pPr>
            <a:r>
              <a:rPr lang="en-US" dirty="0"/>
              <a:t>LMS Safeguards GCA</a:t>
            </a:r>
          </a:p>
          <a:p>
            <a:endParaRPr lang="en-US" dirty="0"/>
          </a:p>
        </p:txBody>
      </p:sp>
      <p:pic>
        <p:nvPicPr>
          <p:cNvPr id="1025" name="Picture 1" descr="Not Checked">
            <a:extLst>
              <a:ext uri="{FF2B5EF4-FFF2-40B4-BE49-F238E27FC236}">
                <a16:creationId xmlns:a16="http://schemas.microsoft.com/office/drawing/2014/main" id="{31498711-7319-445A-93BE-CF481D3EF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00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t Checked">
            <a:extLst>
              <a:ext uri="{FF2B5EF4-FFF2-40B4-BE49-F238E27FC236}">
                <a16:creationId xmlns:a16="http://schemas.microsoft.com/office/drawing/2014/main" id="{35C1125F-8A68-441A-8AF7-5EB6FD3189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00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Not Checked">
            <a:extLst>
              <a:ext uri="{FF2B5EF4-FFF2-40B4-BE49-F238E27FC236}">
                <a16:creationId xmlns:a16="http://schemas.microsoft.com/office/drawing/2014/main" id="{165DF74E-DED6-4420-8859-A95F90813D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00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t Checked">
            <a:extLst>
              <a:ext uri="{FF2B5EF4-FFF2-40B4-BE49-F238E27FC236}">
                <a16:creationId xmlns:a16="http://schemas.microsoft.com/office/drawing/2014/main" id="{5850E121-D0E4-48D4-A4CC-4F06B5E67A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00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Not Checked">
            <a:extLst>
              <a:ext uri="{FF2B5EF4-FFF2-40B4-BE49-F238E27FC236}">
                <a16:creationId xmlns:a16="http://schemas.microsoft.com/office/drawing/2014/main" id="{5F7B9446-A967-49BB-991C-251B49DA11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00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7A22A54-7906-490A-A47C-BDCF71C9A9BF}"/>
              </a:ext>
            </a:extLst>
          </p:cNvPr>
          <p:cNvPicPr>
            <a:picLocks noChangeAspect="1"/>
          </p:cNvPicPr>
          <p:nvPr/>
        </p:nvPicPr>
        <p:blipFill>
          <a:blip r:embed="rId3"/>
          <a:stretch>
            <a:fillRect/>
          </a:stretch>
        </p:blipFill>
        <p:spPr>
          <a:xfrm>
            <a:off x="200025" y="1881964"/>
            <a:ext cx="5231343" cy="2089298"/>
          </a:xfrm>
          <a:prstGeom prst="rect">
            <a:avLst/>
          </a:prstGeom>
        </p:spPr>
      </p:pic>
    </p:spTree>
    <p:extLst>
      <p:ext uri="{BB962C8B-B14F-4D97-AF65-F5344CB8AC3E}">
        <p14:creationId xmlns:p14="http://schemas.microsoft.com/office/powerpoint/2010/main" val="2681340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Not Checked">
            <a:extLst>
              <a:ext uri="{FF2B5EF4-FFF2-40B4-BE49-F238E27FC236}">
                <a16:creationId xmlns:a16="http://schemas.microsoft.com/office/drawing/2014/main" id="{31498711-7319-445A-93BE-CF481D3EF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00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t Checked">
            <a:extLst>
              <a:ext uri="{FF2B5EF4-FFF2-40B4-BE49-F238E27FC236}">
                <a16:creationId xmlns:a16="http://schemas.microsoft.com/office/drawing/2014/main" id="{35C1125F-8A68-441A-8AF7-5EB6FD3189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00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Not Checked">
            <a:extLst>
              <a:ext uri="{FF2B5EF4-FFF2-40B4-BE49-F238E27FC236}">
                <a16:creationId xmlns:a16="http://schemas.microsoft.com/office/drawing/2014/main" id="{165DF74E-DED6-4420-8859-A95F90813D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00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t Checked">
            <a:extLst>
              <a:ext uri="{FF2B5EF4-FFF2-40B4-BE49-F238E27FC236}">
                <a16:creationId xmlns:a16="http://schemas.microsoft.com/office/drawing/2014/main" id="{5850E121-D0E4-48D4-A4CC-4F06B5E67A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00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Not Checked">
            <a:extLst>
              <a:ext uri="{FF2B5EF4-FFF2-40B4-BE49-F238E27FC236}">
                <a16:creationId xmlns:a16="http://schemas.microsoft.com/office/drawing/2014/main" id="{5F7B9446-A967-49BB-991C-251B49DA11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00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76D7393-4BED-4451-AF92-9C0C0B0C2D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7" y="382086"/>
            <a:ext cx="9828213" cy="528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514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F097-C384-4BEE-9EDD-C132FAA8EF2B}"/>
              </a:ext>
            </a:extLst>
          </p:cNvPr>
          <p:cNvSpPr>
            <a:spLocks noGrp="1"/>
          </p:cNvSpPr>
          <p:nvPr>
            <p:ph type="title"/>
          </p:nvPr>
        </p:nvSpPr>
        <p:spPr/>
        <p:txBody>
          <a:bodyPr>
            <a:normAutofit/>
          </a:bodyPr>
          <a:lstStyle/>
          <a:p>
            <a:r>
              <a:rPr lang="en-US" sz="2800" dirty="0"/>
              <a:t>Prequalification Note</a:t>
            </a:r>
          </a:p>
        </p:txBody>
      </p:sp>
      <p:sp>
        <p:nvSpPr>
          <p:cNvPr id="3" name="Content Placeholder 2">
            <a:extLst>
              <a:ext uri="{FF2B5EF4-FFF2-40B4-BE49-F238E27FC236}">
                <a16:creationId xmlns:a16="http://schemas.microsoft.com/office/drawing/2014/main" id="{063CD38D-2C6E-4D88-AC7A-3E6ED37207EF}"/>
              </a:ext>
            </a:extLst>
          </p:cNvPr>
          <p:cNvSpPr>
            <a:spLocks noGrp="1"/>
          </p:cNvSpPr>
          <p:nvPr>
            <p:ph idx="1"/>
          </p:nvPr>
        </p:nvSpPr>
        <p:spPr/>
        <p:txBody>
          <a:bodyPr/>
          <a:lstStyle/>
          <a:p>
            <a:pPr marL="0" indent="0">
              <a:buNone/>
            </a:pPr>
            <a:r>
              <a:rPr lang="en-US" sz="1800" dirty="0">
                <a:effectLst/>
                <a:latin typeface="Verdana" panose="020B0604030504040204" pitchFamily="34" charset="0"/>
                <a:ea typeface="Calibri" panose="020F0502020204030204" pitchFamily="34" charset="0"/>
              </a:rPr>
              <a:t>We currently use a soft pull on customers and do not generate a hard pull before submitting to our lenders.  When we boarded with 700 Credit in our training it was stated unless we have a need for a hard pull this would meet required guidelines.  It was also stated that since it is only a soft pull there is no need  to complete ID verification or provide a Risk Based Pricing notification.  </a:t>
            </a:r>
          </a:p>
          <a:p>
            <a:pPr marL="0" indent="0">
              <a:buNone/>
            </a:pPr>
            <a:r>
              <a:rPr lang="en-US" sz="1800" dirty="0">
                <a:effectLst/>
                <a:latin typeface="Verdana" panose="020B0604030504040204" pitchFamily="34" charset="0"/>
                <a:ea typeface="Calibri" panose="020F0502020204030204" pitchFamily="34" charset="0"/>
              </a:rPr>
              <a:t>I was on a call today that this was brought up on and was informed this information is incorrect and based on REG Z all customers who are sent to a lender must have a hard pull completed.  Can you clarify? </a:t>
            </a:r>
            <a:endParaRPr lang="en-US" sz="1800" dirty="0">
              <a:effectLst/>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21652138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5763</TotalTime>
  <Words>1716</Words>
  <Application>Microsoft Office PowerPoint</Application>
  <PresentationFormat>Widescreen</PresentationFormat>
  <Paragraphs>213</Paragraphs>
  <Slides>28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Courier New</vt:lpstr>
      <vt:lpstr>Verdana</vt:lpstr>
      <vt:lpstr>Wingdings</vt:lpstr>
      <vt:lpstr>Office Theme</vt:lpstr>
      <vt:lpstr>Safeguards Rule Training</vt:lpstr>
      <vt:lpstr>Safeguards Rule 2022</vt:lpstr>
      <vt:lpstr>Original Rule Link</vt:lpstr>
      <vt:lpstr>NADA Guide to the FTC Safeguards Rule</vt:lpstr>
      <vt:lpstr>Similarities to Current Programs  Dealerships Should Have in Place</vt:lpstr>
      <vt:lpstr>Requirements Summary</vt:lpstr>
      <vt:lpstr>Qualified Individual</vt:lpstr>
      <vt:lpstr>Written Information Security Program</vt:lpstr>
      <vt:lpstr>Continuous Monitoring / Penetration &amp; Vulnerability Testing</vt:lpstr>
      <vt:lpstr>Encryption of Customer Information</vt:lpstr>
      <vt:lpstr>Multi-Factor Authentication</vt:lpstr>
      <vt:lpstr>Service Provider Oversight</vt:lpstr>
      <vt:lpstr>NADA/NIADA Comment Responses</vt:lpstr>
      <vt:lpstr>Risk Assessments</vt:lpstr>
      <vt:lpstr>Incident Response Program</vt:lpstr>
      <vt:lpstr>Logging and Disposal of Customer Information</vt:lpstr>
      <vt:lpstr>Training Requirements</vt:lpstr>
      <vt:lpstr>Reports to Board of Directors</vt:lpstr>
      <vt:lpstr>5K Consumer Exemption</vt:lpstr>
      <vt:lpstr>5K Consumer Exemption</vt:lpstr>
      <vt:lpstr>Key Next Steps</vt:lpstr>
      <vt:lpstr>      Privacy and Safeguards       Available from 700Credit</vt:lpstr>
      <vt:lpstr>   Privacy and Safeguards    Available from 700Credit</vt:lpstr>
      <vt:lpstr>Introduction to the  Learning Management System (LMS)</vt:lpstr>
      <vt:lpstr>Compliance Training Courses – Available Now</vt:lpstr>
      <vt:lpstr>PowerPoint Presentation</vt:lpstr>
      <vt:lpstr>PowerPoint Presentation</vt:lpstr>
      <vt:lpstr>Prequalification 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Raymond Domzalski</dc:creator>
  <cp:lastModifiedBy>Susan Burke</cp:lastModifiedBy>
  <cp:revision>62</cp:revision>
  <dcterms:created xsi:type="dcterms:W3CDTF">2021-01-26T16:50:56Z</dcterms:created>
  <dcterms:modified xsi:type="dcterms:W3CDTF">2022-04-15T17:17:50Z</dcterms:modified>
</cp:coreProperties>
</file>